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5"/>
  </p:notesMasterIdLst>
  <p:sldIdLst>
    <p:sldId id="257" r:id="rId2"/>
    <p:sldId id="259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000D"/>
    <a:srgbClr val="E0E2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828"/>
    <p:restoredTop sz="94622"/>
  </p:normalViewPr>
  <p:slideViewPr>
    <p:cSldViewPr snapToGrid="0">
      <p:cViewPr varScale="1">
        <p:scale>
          <a:sx n="102" d="100"/>
          <a:sy n="102" d="100"/>
        </p:scale>
        <p:origin x="128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620F43-359D-4822-BC5C-9425FFBE2C77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4AAB8B-FCE2-48CE-880B-388D706DD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863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3C5F93-AB3E-4A87-AB8C-CCCC58D41B1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6270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3C5F93-AB3E-4A87-AB8C-CCCC58D41B1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652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8D0075-7D3B-50AD-B539-7EEB7DE36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8BF42-B8D4-47AE-9182-1E1E845C1B9F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015FF4-D5E0-9432-4C63-37754156F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E403DF-2BE1-FEA9-048F-5C4EAFA09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1EEED-E3A9-4E20-8FE1-B9B5613C9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956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71F9D6-DD9F-8781-50DC-14F2B36F5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C53FB4-1F3E-C5B0-04A3-FE27DFE791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233C8E-EAB3-C0B7-61C0-17E9E27129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08BF42-B8D4-47AE-9182-1E1E845C1B9F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4945DF-D5DE-8A63-D457-EF1EBF5DBD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581323-4F43-EDC0-51B7-73CE4F782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11EEED-E3A9-4E20-8FE1-B9B5613C9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660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0E2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725EC8AE-3D8F-3077-95E0-09F0EE2B2AFF}"/>
              </a:ext>
            </a:extLst>
          </p:cNvPr>
          <p:cNvSpPr/>
          <p:nvPr/>
        </p:nvSpPr>
        <p:spPr>
          <a:xfrm>
            <a:off x="302345" y="216000"/>
            <a:ext cx="3148221" cy="442252"/>
          </a:xfrm>
          <a:prstGeom prst="rect">
            <a:avLst/>
          </a:prstGeom>
          <a:noFill/>
          <a:ln w="28575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rtlCol="0" anchor="ctr"/>
          <a:lstStyle/>
          <a:p>
            <a:r>
              <a:rPr lang="en-AU" sz="1300" b="1" dirty="0">
                <a:solidFill>
                  <a:srgbClr val="3F3F3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Resilient food system indicators</a:t>
            </a:r>
            <a:br>
              <a:rPr lang="en-AU" sz="1300" b="1" dirty="0">
                <a:solidFill>
                  <a:srgbClr val="3F3F3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300" b="1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template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57B18004-9652-81FB-C91D-BFA24F219F2B}"/>
              </a:ext>
            </a:extLst>
          </p:cNvPr>
          <p:cNvSpPr/>
          <p:nvPr/>
        </p:nvSpPr>
        <p:spPr>
          <a:xfrm>
            <a:off x="3239054" y="216000"/>
            <a:ext cx="8642960" cy="44576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AU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Objective: </a:t>
            </a:r>
            <a:r>
              <a:rPr lang="en-AU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are the overarching objectives?</a:t>
            </a:r>
          </a:p>
        </p:txBody>
      </p:sp>
      <p:graphicFrame>
        <p:nvGraphicFramePr>
          <p:cNvPr id="11" name="Table 20">
            <a:extLst>
              <a:ext uri="{FF2B5EF4-FFF2-40B4-BE49-F238E27FC236}">
                <a16:creationId xmlns:a16="http://schemas.microsoft.com/office/drawing/2014/main" id="{0644F9C5-9CAF-1248-B898-17ECD91F11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8481553"/>
              </p:ext>
            </p:extLst>
          </p:nvPr>
        </p:nvGraphicFramePr>
        <p:xfrm>
          <a:off x="315778" y="858083"/>
          <a:ext cx="2763751" cy="5573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3751">
                  <a:extLst>
                    <a:ext uri="{9D8B030D-6E8A-4147-A177-3AD203B41FA5}">
                      <a16:colId xmlns:a16="http://schemas.microsoft.com/office/drawing/2014/main" val="3947460849"/>
                    </a:ext>
                  </a:extLst>
                </a:gridCol>
              </a:tblGrid>
              <a:tr h="311498">
                <a:tc>
                  <a:txBody>
                    <a:bodyPr/>
                    <a:lstStyle/>
                    <a:p>
                      <a:r>
                        <a:rPr lang="en-US" sz="1150" b="1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Activities</a:t>
                      </a:r>
                    </a:p>
                  </a:txBody>
                  <a:tcPr marL="72000" marR="72000" marT="90000" marB="72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7534891"/>
                  </a:ext>
                </a:extLst>
              </a:tr>
              <a:tr h="523628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AU" sz="1000" b="1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What are the activities to be implemented across the food system to address the problem?</a:t>
                      </a:r>
                      <a:endParaRPr lang="en-AU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  <a:cs typeface="Arial" panose="020B0604020202020204" pitchFamily="34" charset="0"/>
                      </a:endParaRPr>
                    </a:p>
                    <a:p>
                      <a:r>
                        <a:rPr lang="en-AU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(i.e. initiatives that target  food supply chain stages)</a:t>
                      </a:r>
                    </a:p>
                    <a:p>
                      <a:pPr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production</a:t>
                      </a:r>
                    </a:p>
                    <a:p>
                      <a:pPr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processing</a:t>
                      </a:r>
                    </a:p>
                    <a:p>
                      <a:pPr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distribution</a:t>
                      </a:r>
                    </a:p>
                    <a:p>
                      <a:pPr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retail</a:t>
                      </a:r>
                    </a:p>
                    <a:p>
                      <a:pPr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consumption</a:t>
                      </a:r>
                    </a:p>
                    <a:p>
                      <a:pPr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waste </a:t>
                      </a:r>
                    </a:p>
                    <a:p>
                      <a:endParaRPr lang="en-AU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  <a:cs typeface="Arial" panose="020B0604020202020204" pitchFamily="34" charset="0"/>
                      </a:endParaRPr>
                    </a:p>
                    <a:p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90000" marB="7200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3739986"/>
                  </a:ext>
                </a:extLst>
              </a:tr>
            </a:tbl>
          </a:graphicData>
        </a:graphic>
      </p:graphicFrame>
      <p:graphicFrame>
        <p:nvGraphicFramePr>
          <p:cNvPr id="27" name="Table 20">
            <a:extLst>
              <a:ext uri="{FF2B5EF4-FFF2-40B4-BE49-F238E27FC236}">
                <a16:creationId xmlns:a16="http://schemas.microsoft.com/office/drawing/2014/main" id="{306544EC-ED27-064E-B964-36153E3AF6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8117207"/>
              </p:ext>
            </p:extLst>
          </p:nvPr>
        </p:nvGraphicFramePr>
        <p:xfrm>
          <a:off x="3239054" y="858082"/>
          <a:ext cx="2777184" cy="55734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7184">
                  <a:extLst>
                    <a:ext uri="{9D8B030D-6E8A-4147-A177-3AD203B41FA5}">
                      <a16:colId xmlns:a16="http://schemas.microsoft.com/office/drawing/2014/main" val="3947460849"/>
                    </a:ext>
                  </a:extLst>
                </a:gridCol>
              </a:tblGrid>
              <a:tr h="311499">
                <a:tc>
                  <a:txBody>
                    <a:bodyPr/>
                    <a:lstStyle/>
                    <a:p>
                      <a:pPr algn="l"/>
                      <a:r>
                        <a:rPr lang="en-US" sz="115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Outcomes</a:t>
                      </a:r>
                    </a:p>
                  </a:txBody>
                  <a:tcPr marL="72000" marR="72000" marT="90000" marB="72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7534891"/>
                  </a:ext>
                </a:extLst>
              </a:tr>
              <a:tr h="426881">
                <a:tc>
                  <a:txBody>
                    <a:bodyPr/>
                    <a:lstStyle/>
                    <a:p>
                      <a:pPr algn="l"/>
                      <a:r>
                        <a:rPr lang="en-AU" sz="1000" b="1" i="0" cap="all" spc="5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SHORT TERM</a:t>
                      </a:r>
                    </a:p>
                    <a:p>
                      <a:pPr algn="l"/>
                      <a:r>
                        <a:rPr lang="en-AU" sz="1000" b="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 to xx years</a:t>
                      </a:r>
                      <a:endParaRPr lang="en-US" sz="1000" b="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E0E2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621050"/>
                  </a:ext>
                </a:extLst>
              </a:tr>
              <a:tr h="4809276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US" altLang="en-US" sz="1000" b="1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What are the indicators to measure short-term outcomes at the individual, </a:t>
                      </a:r>
                      <a:r>
                        <a:rPr lang="en-US" altLang="en-US" sz="1000" b="1" i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organisational</a:t>
                      </a:r>
                      <a:r>
                        <a:rPr lang="en-US" altLang="en-US" sz="1000" b="1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 or community level that will lead to food systems change?</a:t>
                      </a:r>
                    </a:p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US" altLang="en-US" sz="10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(e.g.  increased knowledge and skills, social connection)</a:t>
                      </a:r>
                      <a:endParaRPr lang="en-AU" sz="1000" b="0" i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  <a:cs typeface="Arial" panose="020B0604020202020204" pitchFamily="34" charset="0"/>
                      </a:endParaRPr>
                    </a:p>
                    <a:p>
                      <a:pPr algn="l"/>
                      <a:endParaRPr lang="en-US" sz="11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90000" marB="7200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E0E2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3739986"/>
                  </a:ext>
                </a:extLst>
              </a:tr>
            </a:tbl>
          </a:graphicData>
        </a:graphic>
      </p:graphicFrame>
      <p:graphicFrame>
        <p:nvGraphicFramePr>
          <p:cNvPr id="28" name="Table 20">
            <a:extLst>
              <a:ext uri="{FF2B5EF4-FFF2-40B4-BE49-F238E27FC236}">
                <a16:creationId xmlns:a16="http://schemas.microsoft.com/office/drawing/2014/main" id="{97A1A113-4D08-364E-8B61-D9A0EBD33E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4092627"/>
              </p:ext>
            </p:extLst>
          </p:nvPr>
        </p:nvGraphicFramePr>
        <p:xfrm>
          <a:off x="6175763" y="858083"/>
          <a:ext cx="2777184" cy="55734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7184">
                  <a:extLst>
                    <a:ext uri="{9D8B030D-6E8A-4147-A177-3AD203B41FA5}">
                      <a16:colId xmlns:a16="http://schemas.microsoft.com/office/drawing/2014/main" val="3947460849"/>
                    </a:ext>
                  </a:extLst>
                </a:gridCol>
              </a:tblGrid>
              <a:tr h="300866">
                <a:tc>
                  <a:txBody>
                    <a:bodyPr/>
                    <a:lstStyle/>
                    <a:p>
                      <a:pPr algn="l"/>
                      <a:endParaRPr lang="en-US" sz="1150" b="0" i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90000" marB="72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7534891"/>
                  </a:ext>
                </a:extLst>
              </a:tr>
              <a:tr h="426881">
                <a:tc>
                  <a:txBody>
                    <a:bodyPr/>
                    <a:lstStyle/>
                    <a:p>
                      <a:pPr algn="l"/>
                      <a:r>
                        <a:rPr lang="en-AU" sz="1000" b="1" i="0" cap="all" spc="5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medium TERM</a:t>
                      </a:r>
                    </a:p>
                    <a:p>
                      <a:pPr algn="l"/>
                      <a:r>
                        <a:rPr lang="en-AU" sz="1000" b="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to </a:t>
                      </a:r>
                      <a:r>
                        <a:rPr lang="en-AU" sz="1000" b="0" i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yy</a:t>
                      </a:r>
                      <a:r>
                        <a:rPr lang="en-AU" sz="1000" b="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years</a:t>
                      </a:r>
                      <a:endParaRPr lang="en-US" sz="1000" b="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E0E2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621050"/>
                  </a:ext>
                </a:extLst>
              </a:tr>
              <a:tr h="4809275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US" altLang="en-US" sz="1000" b="1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What are the indicators to measure medium-term outcomes at the individual, </a:t>
                      </a:r>
                      <a:r>
                        <a:rPr lang="en-US" altLang="en-US" sz="1000" b="1" i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organisational</a:t>
                      </a:r>
                      <a:r>
                        <a:rPr lang="en-US" altLang="en-US" sz="1000" b="1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 or community level that will lead to food systems change?</a:t>
                      </a:r>
                    </a:p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US" altLang="en-US" sz="10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(e.g. </a:t>
                      </a:r>
                      <a:r>
                        <a:rPr lang="en-US" altLang="en-US" sz="1000" b="0" i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behaviour</a:t>
                      </a:r>
                      <a:r>
                        <a:rPr lang="en-US" altLang="en-US" sz="10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 change in individuals, </a:t>
                      </a:r>
                      <a:r>
                        <a:rPr lang="en-US" altLang="en-US" sz="1000" b="0" i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organisational</a:t>
                      </a:r>
                      <a:r>
                        <a:rPr lang="en-US" altLang="en-US" sz="10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 change, policy changes)</a:t>
                      </a:r>
                      <a:endParaRPr lang="en-AU" sz="1000" b="0" i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  <a:cs typeface="Arial" panose="020B0604020202020204" pitchFamily="34" charset="0"/>
                      </a:endParaRPr>
                    </a:p>
                    <a:p>
                      <a:pPr algn="l"/>
                      <a:endParaRPr lang="en-US" sz="11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90000" marB="7200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E0E2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3739986"/>
                  </a:ext>
                </a:extLst>
              </a:tr>
            </a:tbl>
          </a:graphicData>
        </a:graphic>
      </p:graphicFrame>
      <p:graphicFrame>
        <p:nvGraphicFramePr>
          <p:cNvPr id="29" name="Table 20">
            <a:extLst>
              <a:ext uri="{FF2B5EF4-FFF2-40B4-BE49-F238E27FC236}">
                <a16:creationId xmlns:a16="http://schemas.microsoft.com/office/drawing/2014/main" id="{D687FD9A-6357-2D4F-9740-E8AD2043DF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1835814"/>
              </p:ext>
            </p:extLst>
          </p:nvPr>
        </p:nvGraphicFramePr>
        <p:xfrm>
          <a:off x="9112471" y="858082"/>
          <a:ext cx="2786927" cy="55734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6927">
                  <a:extLst>
                    <a:ext uri="{9D8B030D-6E8A-4147-A177-3AD203B41FA5}">
                      <a16:colId xmlns:a16="http://schemas.microsoft.com/office/drawing/2014/main" val="3947460849"/>
                    </a:ext>
                  </a:extLst>
                </a:gridCol>
              </a:tblGrid>
              <a:tr h="311499">
                <a:tc>
                  <a:txBody>
                    <a:bodyPr/>
                    <a:lstStyle/>
                    <a:p>
                      <a:pPr algn="l"/>
                      <a:endParaRPr lang="en-US" sz="1150" b="0" i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90000" marB="72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7534891"/>
                  </a:ext>
                </a:extLst>
              </a:tr>
              <a:tr h="426614">
                <a:tc>
                  <a:txBody>
                    <a:bodyPr/>
                    <a:lstStyle/>
                    <a:p>
                      <a:pPr algn="l"/>
                      <a:r>
                        <a:rPr lang="en-AU" sz="1000" b="1" i="0" cap="all" spc="5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long TERM</a:t>
                      </a:r>
                    </a:p>
                    <a:p>
                      <a:pPr algn="l"/>
                      <a:r>
                        <a:rPr lang="en-AU" sz="1000" b="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 to </a:t>
                      </a:r>
                      <a:r>
                        <a:rPr lang="en-AU" sz="1000" b="0" i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zz</a:t>
                      </a:r>
                      <a:r>
                        <a:rPr lang="en-AU" sz="1000" b="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years</a:t>
                      </a:r>
                      <a:endParaRPr lang="en-US" sz="1000" b="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E0E2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621050"/>
                  </a:ext>
                </a:extLst>
              </a:tr>
              <a:tr h="4809542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US" altLang="en-US" sz="1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What are the long-term indicators to measure food system outcomes across: </a:t>
                      </a:r>
                    </a:p>
                    <a:p>
                      <a:pPr marL="171450" indent="-17145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alt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Equity</a:t>
                      </a:r>
                    </a:p>
                    <a:p>
                      <a:pPr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Health</a:t>
                      </a:r>
                    </a:p>
                    <a:p>
                      <a:pPr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Environment</a:t>
                      </a:r>
                    </a:p>
                    <a:p>
                      <a:pPr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Economy</a:t>
                      </a:r>
                    </a:p>
                    <a:p>
                      <a:pPr algn="l"/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90000" marB="7200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E0E2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373998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211279ED-B72F-FF7D-78EE-E7F769D1A505}"/>
              </a:ext>
            </a:extLst>
          </p:cNvPr>
          <p:cNvSpPr txBox="1"/>
          <p:nvPr/>
        </p:nvSpPr>
        <p:spPr>
          <a:xfrm>
            <a:off x="315779" y="6586357"/>
            <a:ext cx="7369479" cy="20005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AU" sz="700" dirty="0">
                <a:solidFill>
                  <a:srgbClr val="3F3F3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Resource from the </a:t>
            </a:r>
            <a:r>
              <a:rPr lang="en-AU" sz="700" i="1" dirty="0">
                <a:solidFill>
                  <a:srgbClr val="3F3F3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Victorian food resilience planning toolkit</a:t>
            </a:r>
            <a:r>
              <a:rPr lang="en-AU" sz="700" dirty="0">
                <a:solidFill>
                  <a:srgbClr val="3F3F3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700" dirty="0" err="1">
                <a:solidFill>
                  <a:srgbClr val="3F3F3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Foodprint</a:t>
            </a:r>
            <a:r>
              <a:rPr lang="en-AU" sz="700" dirty="0">
                <a:solidFill>
                  <a:srgbClr val="3F3F3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Melbourne - </a:t>
            </a:r>
            <a:r>
              <a:rPr lang="en-AU" sz="700" dirty="0" err="1">
                <a:solidFill>
                  <a:srgbClr val="3F3F3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www.science.unimelb.edu.au</a:t>
            </a:r>
            <a:r>
              <a:rPr lang="en-AU" sz="700" dirty="0">
                <a:solidFill>
                  <a:srgbClr val="3F3F3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AU" sz="700" dirty="0" err="1">
                <a:solidFill>
                  <a:srgbClr val="3F3F3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foodprint-melbourne</a:t>
            </a:r>
            <a:endParaRPr lang="en-AU" sz="700" dirty="0">
              <a:solidFill>
                <a:srgbClr val="3F3F3F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2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0E2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725EC8AE-3D8F-3077-95E0-09F0EE2B2AFF}"/>
              </a:ext>
            </a:extLst>
          </p:cNvPr>
          <p:cNvSpPr/>
          <p:nvPr/>
        </p:nvSpPr>
        <p:spPr>
          <a:xfrm>
            <a:off x="302345" y="216000"/>
            <a:ext cx="3148221" cy="442252"/>
          </a:xfrm>
          <a:prstGeom prst="rect">
            <a:avLst/>
          </a:prstGeom>
          <a:noFill/>
          <a:ln w="28575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rtlCol="0" anchor="ctr"/>
          <a:lstStyle/>
          <a:p>
            <a:r>
              <a:rPr lang="en-AU" sz="1300" b="1" dirty="0">
                <a:solidFill>
                  <a:srgbClr val="3F3F3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Resilient food system indicators</a:t>
            </a:r>
            <a:br>
              <a:rPr lang="en-AU" sz="1300" b="1" dirty="0">
                <a:solidFill>
                  <a:srgbClr val="3F3F3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300" b="1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template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57B18004-9652-81FB-C91D-BFA24F219F2B}"/>
              </a:ext>
            </a:extLst>
          </p:cNvPr>
          <p:cNvSpPr/>
          <p:nvPr/>
        </p:nvSpPr>
        <p:spPr>
          <a:xfrm>
            <a:off x="3239054" y="216000"/>
            <a:ext cx="8642960" cy="44576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AU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Blank template: </a:t>
            </a:r>
            <a:r>
              <a:rPr lang="en-AU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Replicate and adjust box sizes as required</a:t>
            </a:r>
          </a:p>
        </p:txBody>
      </p:sp>
      <p:graphicFrame>
        <p:nvGraphicFramePr>
          <p:cNvPr id="11" name="Table 20">
            <a:extLst>
              <a:ext uri="{FF2B5EF4-FFF2-40B4-BE49-F238E27FC236}">
                <a16:creationId xmlns:a16="http://schemas.microsoft.com/office/drawing/2014/main" id="{0644F9C5-9CAF-1248-B898-17ECD91F11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6281399"/>
              </p:ext>
            </p:extLst>
          </p:nvPr>
        </p:nvGraphicFramePr>
        <p:xfrm>
          <a:off x="315778" y="858083"/>
          <a:ext cx="2763751" cy="5573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3751">
                  <a:extLst>
                    <a:ext uri="{9D8B030D-6E8A-4147-A177-3AD203B41FA5}">
                      <a16:colId xmlns:a16="http://schemas.microsoft.com/office/drawing/2014/main" val="3947460849"/>
                    </a:ext>
                  </a:extLst>
                </a:gridCol>
              </a:tblGrid>
              <a:tr h="311498">
                <a:tc>
                  <a:txBody>
                    <a:bodyPr/>
                    <a:lstStyle/>
                    <a:p>
                      <a:r>
                        <a:rPr lang="en-US" sz="1150" b="1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Activities</a:t>
                      </a:r>
                    </a:p>
                  </a:txBody>
                  <a:tcPr marL="72000" marR="72000" marT="90000" marB="72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7534891"/>
                  </a:ext>
                </a:extLst>
              </a:tr>
              <a:tr h="52362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0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Enter </a:t>
                      </a:r>
                      <a:r>
                        <a:rPr lang="en-US" altLang="en-US" sz="1000" b="0" i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text here</a:t>
                      </a:r>
                      <a:endParaRPr lang="en-US" altLang="en-US" sz="1000" b="0" i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</a:txBody>
                  <a:tcPr marL="72000" marR="72000" marT="90000" marB="7200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3739986"/>
                  </a:ext>
                </a:extLst>
              </a:tr>
            </a:tbl>
          </a:graphicData>
        </a:graphic>
      </p:graphicFrame>
      <p:graphicFrame>
        <p:nvGraphicFramePr>
          <p:cNvPr id="27" name="Table 20">
            <a:extLst>
              <a:ext uri="{FF2B5EF4-FFF2-40B4-BE49-F238E27FC236}">
                <a16:creationId xmlns:a16="http://schemas.microsoft.com/office/drawing/2014/main" id="{306544EC-ED27-064E-B964-36153E3AF6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0872714"/>
              </p:ext>
            </p:extLst>
          </p:nvPr>
        </p:nvGraphicFramePr>
        <p:xfrm>
          <a:off x="3239054" y="858082"/>
          <a:ext cx="2777184" cy="55734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7184">
                  <a:extLst>
                    <a:ext uri="{9D8B030D-6E8A-4147-A177-3AD203B41FA5}">
                      <a16:colId xmlns:a16="http://schemas.microsoft.com/office/drawing/2014/main" val="3947460849"/>
                    </a:ext>
                  </a:extLst>
                </a:gridCol>
              </a:tblGrid>
              <a:tr h="311499">
                <a:tc>
                  <a:txBody>
                    <a:bodyPr/>
                    <a:lstStyle/>
                    <a:p>
                      <a:pPr algn="l"/>
                      <a:r>
                        <a:rPr lang="en-US" sz="115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Outcomes</a:t>
                      </a:r>
                    </a:p>
                  </a:txBody>
                  <a:tcPr marL="72000" marR="72000" marT="90000" marB="72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7534891"/>
                  </a:ext>
                </a:extLst>
              </a:tr>
              <a:tr h="426881">
                <a:tc>
                  <a:txBody>
                    <a:bodyPr/>
                    <a:lstStyle/>
                    <a:p>
                      <a:pPr algn="l"/>
                      <a:r>
                        <a:rPr lang="en-AU" sz="1000" b="1" i="0" cap="all" spc="5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SHORT TERM</a:t>
                      </a:r>
                    </a:p>
                    <a:p>
                      <a:pPr algn="l"/>
                      <a:r>
                        <a:rPr lang="en-AU" sz="1000" b="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 to xx years</a:t>
                      </a:r>
                      <a:endParaRPr lang="en-US" sz="1000" b="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E0E2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621050"/>
                  </a:ext>
                </a:extLst>
              </a:tr>
              <a:tr h="48092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0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Enter text here</a:t>
                      </a:r>
                    </a:p>
                  </a:txBody>
                  <a:tcPr marL="72000" marR="72000" marT="90000" marB="7200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E0E2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3739986"/>
                  </a:ext>
                </a:extLst>
              </a:tr>
            </a:tbl>
          </a:graphicData>
        </a:graphic>
      </p:graphicFrame>
      <p:graphicFrame>
        <p:nvGraphicFramePr>
          <p:cNvPr id="28" name="Table 20">
            <a:extLst>
              <a:ext uri="{FF2B5EF4-FFF2-40B4-BE49-F238E27FC236}">
                <a16:creationId xmlns:a16="http://schemas.microsoft.com/office/drawing/2014/main" id="{97A1A113-4D08-364E-8B61-D9A0EBD33E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873033"/>
              </p:ext>
            </p:extLst>
          </p:nvPr>
        </p:nvGraphicFramePr>
        <p:xfrm>
          <a:off x="6175763" y="858083"/>
          <a:ext cx="2777184" cy="55734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7184">
                  <a:extLst>
                    <a:ext uri="{9D8B030D-6E8A-4147-A177-3AD203B41FA5}">
                      <a16:colId xmlns:a16="http://schemas.microsoft.com/office/drawing/2014/main" val="3947460849"/>
                    </a:ext>
                  </a:extLst>
                </a:gridCol>
              </a:tblGrid>
              <a:tr h="300866">
                <a:tc>
                  <a:txBody>
                    <a:bodyPr/>
                    <a:lstStyle/>
                    <a:p>
                      <a:pPr algn="l"/>
                      <a:endParaRPr lang="en-US" sz="1150" b="0" i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90000" marB="72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7534891"/>
                  </a:ext>
                </a:extLst>
              </a:tr>
              <a:tr h="426881">
                <a:tc>
                  <a:txBody>
                    <a:bodyPr/>
                    <a:lstStyle/>
                    <a:p>
                      <a:pPr algn="l"/>
                      <a:r>
                        <a:rPr lang="en-AU" sz="1000" b="1" i="0" cap="all" spc="5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medium TERM</a:t>
                      </a:r>
                    </a:p>
                    <a:p>
                      <a:pPr algn="l"/>
                      <a:r>
                        <a:rPr lang="en-AU" sz="1000" b="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to </a:t>
                      </a:r>
                      <a:r>
                        <a:rPr lang="en-AU" sz="1000" b="0" i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yy</a:t>
                      </a:r>
                      <a:r>
                        <a:rPr lang="en-AU" sz="1000" b="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years</a:t>
                      </a:r>
                      <a:endParaRPr lang="en-US" sz="1000" b="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E0E2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621050"/>
                  </a:ext>
                </a:extLst>
              </a:tr>
              <a:tr h="48092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0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Enter text here</a:t>
                      </a:r>
                    </a:p>
                  </a:txBody>
                  <a:tcPr marL="72000" marR="72000" marT="90000" marB="7200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E0E2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3739986"/>
                  </a:ext>
                </a:extLst>
              </a:tr>
            </a:tbl>
          </a:graphicData>
        </a:graphic>
      </p:graphicFrame>
      <p:graphicFrame>
        <p:nvGraphicFramePr>
          <p:cNvPr id="29" name="Table 20">
            <a:extLst>
              <a:ext uri="{FF2B5EF4-FFF2-40B4-BE49-F238E27FC236}">
                <a16:creationId xmlns:a16="http://schemas.microsoft.com/office/drawing/2014/main" id="{D687FD9A-6357-2D4F-9740-E8AD2043DF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4320292"/>
              </p:ext>
            </p:extLst>
          </p:nvPr>
        </p:nvGraphicFramePr>
        <p:xfrm>
          <a:off x="9112471" y="858082"/>
          <a:ext cx="2786927" cy="55734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6927">
                  <a:extLst>
                    <a:ext uri="{9D8B030D-6E8A-4147-A177-3AD203B41FA5}">
                      <a16:colId xmlns:a16="http://schemas.microsoft.com/office/drawing/2014/main" val="3947460849"/>
                    </a:ext>
                  </a:extLst>
                </a:gridCol>
              </a:tblGrid>
              <a:tr h="311499">
                <a:tc>
                  <a:txBody>
                    <a:bodyPr/>
                    <a:lstStyle/>
                    <a:p>
                      <a:pPr algn="l"/>
                      <a:endParaRPr lang="en-US" sz="1150" b="0" i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90000" marB="72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7534891"/>
                  </a:ext>
                </a:extLst>
              </a:tr>
              <a:tr h="426614">
                <a:tc>
                  <a:txBody>
                    <a:bodyPr/>
                    <a:lstStyle/>
                    <a:p>
                      <a:pPr algn="l"/>
                      <a:r>
                        <a:rPr lang="en-AU" sz="1000" b="1" i="0" cap="all" spc="5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long TERM</a:t>
                      </a:r>
                    </a:p>
                    <a:p>
                      <a:pPr algn="l"/>
                      <a:r>
                        <a:rPr lang="en-AU" sz="1000" b="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 to </a:t>
                      </a:r>
                      <a:r>
                        <a:rPr lang="en-AU" sz="1000" b="0" i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zz</a:t>
                      </a:r>
                      <a:r>
                        <a:rPr lang="en-AU" sz="1000" b="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years</a:t>
                      </a:r>
                      <a:endParaRPr lang="en-US" sz="1000" b="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E0E2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621050"/>
                  </a:ext>
                </a:extLst>
              </a:tr>
              <a:tr h="48095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0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Enter text here</a:t>
                      </a:r>
                    </a:p>
                  </a:txBody>
                  <a:tcPr marL="72000" marR="72000" marT="90000" marB="7200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E0E2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37399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8903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E4F9E1B-9073-5E79-6B97-3F045EE4DB15}"/>
              </a:ext>
            </a:extLst>
          </p:cNvPr>
          <p:cNvSpPr txBox="1"/>
          <p:nvPr/>
        </p:nvSpPr>
        <p:spPr>
          <a:xfrm>
            <a:off x="316088" y="501820"/>
            <a:ext cx="11266311" cy="29406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r>
              <a:rPr lang="en-US" sz="1400" b="1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Instructions for using this Indicators template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en-US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AU" sz="12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This template can be used to identify indicators for a food system initiative or strategy. A worked example of this indicators template is available for download</a:t>
            </a: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AU" sz="12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Identifying indicators can be done in collaboration with stakeholders</a:t>
            </a: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AU" sz="12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Short- and medium-term indicators may be collected for a food system initiative through pre- and post-surveys, or from organisational and community level data</a:t>
            </a: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AU" sz="12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Long-term indicators may draw on data routinely collected by government. Consider long-term indicators across the outcome domains of equity, health, environment and economy</a:t>
            </a: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AU" sz="12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The selection of indicators will depend on a range of factors including the purpose of the evaluation, budget, and availability of data</a:t>
            </a: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AU" sz="12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 small number of “headline” indicators may be more feasible than collecting data across a large number of indicators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en-AU" sz="12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5931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oodprin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9FB824"/>
      </a:accent1>
      <a:accent2>
        <a:srgbClr val="A84500"/>
      </a:accent2>
      <a:accent3>
        <a:srgbClr val="ABC1A7"/>
      </a:accent3>
      <a:accent4>
        <a:srgbClr val="73234B"/>
      </a:accent4>
      <a:accent5>
        <a:srgbClr val="2C411D"/>
      </a:accent5>
      <a:accent6>
        <a:srgbClr val="444940"/>
      </a:accent6>
      <a:hlink>
        <a:srgbClr val="467886"/>
      </a:hlink>
      <a:folHlink>
        <a:srgbClr val="EB7BB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</TotalTime>
  <Words>373</Words>
  <Application>Microsoft Office PowerPoint</Application>
  <PresentationFormat>Widescreen</PresentationFormat>
  <Paragraphs>52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Maureen Murphy</dc:creator>
  <cp:lastModifiedBy>Maureen Murphy</cp:lastModifiedBy>
  <cp:revision>30</cp:revision>
  <dcterms:created xsi:type="dcterms:W3CDTF">2024-12-13T03:58:34Z</dcterms:created>
  <dcterms:modified xsi:type="dcterms:W3CDTF">2025-06-13T06:10:44Z</dcterms:modified>
</cp:coreProperties>
</file>