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5"/>
  </p:notesMasterIdLst>
  <p:sldIdLst>
    <p:sldId id="257" r:id="rId2"/>
    <p:sldId id="259"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000D"/>
    <a:srgbClr val="E0E2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489"/>
    <p:restoredTop sz="94626"/>
  </p:normalViewPr>
  <p:slideViewPr>
    <p:cSldViewPr snapToGrid="0">
      <p:cViewPr varScale="1">
        <p:scale>
          <a:sx n="102" d="100"/>
          <a:sy n="102" d="100"/>
        </p:scale>
        <p:origin x="136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620F43-359D-4822-BC5C-9425FFBE2C77}" type="datetimeFigureOut">
              <a:rPr lang="en-US" smtClean="0"/>
              <a:t>6/13/2025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4AAB8B-FCE2-48CE-880B-388D706DDCAE}" type="slidenum">
              <a:rPr lang="en-US" smtClean="0"/>
              <a:t>‹#›</a:t>
            </a:fld>
            <a:endParaRPr lang="en-US"/>
          </a:p>
        </p:txBody>
      </p:sp>
    </p:spTree>
    <p:extLst>
      <p:ext uri="{BB962C8B-B14F-4D97-AF65-F5344CB8AC3E}">
        <p14:creationId xmlns:p14="http://schemas.microsoft.com/office/powerpoint/2010/main" val="590863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3C5F93-AB3E-4A87-AB8C-CCCC58D41B17}" type="slidenum">
              <a:rPr lang="en-US" smtClean="0"/>
              <a:t>1</a:t>
            </a:fld>
            <a:endParaRPr lang="en-US"/>
          </a:p>
        </p:txBody>
      </p:sp>
    </p:spTree>
    <p:extLst>
      <p:ext uri="{BB962C8B-B14F-4D97-AF65-F5344CB8AC3E}">
        <p14:creationId xmlns:p14="http://schemas.microsoft.com/office/powerpoint/2010/main" val="2591627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3C5F93-AB3E-4A87-AB8C-CCCC58D41B17}" type="slidenum">
              <a:rPr lang="en-US" smtClean="0"/>
              <a:t>2</a:t>
            </a:fld>
            <a:endParaRPr lang="en-US"/>
          </a:p>
        </p:txBody>
      </p:sp>
    </p:spTree>
    <p:extLst>
      <p:ext uri="{BB962C8B-B14F-4D97-AF65-F5344CB8AC3E}">
        <p14:creationId xmlns:p14="http://schemas.microsoft.com/office/powerpoint/2010/main" val="3655823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8D0075-7D3B-50AD-B539-7EEB7DE365F4}"/>
              </a:ext>
            </a:extLst>
          </p:cNvPr>
          <p:cNvSpPr>
            <a:spLocks noGrp="1"/>
          </p:cNvSpPr>
          <p:nvPr>
            <p:ph type="dt" sz="half" idx="10"/>
          </p:nvPr>
        </p:nvSpPr>
        <p:spPr/>
        <p:txBody>
          <a:bodyPr/>
          <a:lstStyle/>
          <a:p>
            <a:fld id="{1508BF42-B8D4-47AE-9182-1E1E845C1B9F}" type="datetimeFigureOut">
              <a:rPr lang="en-US" smtClean="0"/>
              <a:t>6/13/2025</a:t>
            </a:fld>
            <a:endParaRPr lang="en-US"/>
          </a:p>
        </p:txBody>
      </p:sp>
      <p:sp>
        <p:nvSpPr>
          <p:cNvPr id="3" name="Footer Placeholder 2">
            <a:extLst>
              <a:ext uri="{FF2B5EF4-FFF2-40B4-BE49-F238E27FC236}">
                <a16:creationId xmlns:a16="http://schemas.microsoft.com/office/drawing/2014/main" id="{90015FF4-D5E0-9432-4C63-37754156F7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E403DF-2BE1-FEA9-048F-5C4EAFA0905B}"/>
              </a:ext>
            </a:extLst>
          </p:cNvPr>
          <p:cNvSpPr>
            <a:spLocks noGrp="1"/>
          </p:cNvSpPr>
          <p:nvPr>
            <p:ph type="sldNum" sz="quarter" idx="12"/>
          </p:nvPr>
        </p:nvSpPr>
        <p:spPr/>
        <p:txBody>
          <a:bodyPr/>
          <a:lstStyle/>
          <a:p>
            <a:fld id="{1811EEED-E3A9-4E20-8FE1-B9B5613C993A}" type="slidenum">
              <a:rPr lang="en-US" smtClean="0"/>
              <a:t>‹#›</a:t>
            </a:fld>
            <a:endParaRPr lang="en-US"/>
          </a:p>
        </p:txBody>
      </p:sp>
    </p:spTree>
    <p:extLst>
      <p:ext uri="{BB962C8B-B14F-4D97-AF65-F5344CB8AC3E}">
        <p14:creationId xmlns:p14="http://schemas.microsoft.com/office/powerpoint/2010/main" val="146995675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71F9D6-DD9F-8781-50DC-14F2B36F55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C53FB4-1F3E-C5B0-04A3-FE27DFE791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233C8E-EAB3-C0B7-61C0-17E9E27129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08BF42-B8D4-47AE-9182-1E1E845C1B9F}" type="datetimeFigureOut">
              <a:rPr lang="en-US" smtClean="0"/>
              <a:t>6/13/2025</a:t>
            </a:fld>
            <a:endParaRPr lang="en-US"/>
          </a:p>
        </p:txBody>
      </p:sp>
      <p:sp>
        <p:nvSpPr>
          <p:cNvPr id="5" name="Footer Placeholder 4">
            <a:extLst>
              <a:ext uri="{FF2B5EF4-FFF2-40B4-BE49-F238E27FC236}">
                <a16:creationId xmlns:a16="http://schemas.microsoft.com/office/drawing/2014/main" id="{B34945DF-D5DE-8A63-D457-EF1EBF5DBD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1581323-4F43-EDC0-51B7-73CE4F7824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11EEED-E3A9-4E20-8FE1-B9B5613C993A}" type="slidenum">
              <a:rPr lang="en-US" smtClean="0"/>
              <a:t>‹#›</a:t>
            </a:fld>
            <a:endParaRPr lang="en-US"/>
          </a:p>
        </p:txBody>
      </p:sp>
    </p:spTree>
    <p:extLst>
      <p:ext uri="{BB962C8B-B14F-4D97-AF65-F5344CB8AC3E}">
        <p14:creationId xmlns:p14="http://schemas.microsoft.com/office/powerpoint/2010/main" val="836660814"/>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0E2DE"/>
        </a:solidFill>
        <a:effectLst/>
      </p:bgPr>
    </p:bg>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725EC8AE-3D8F-3077-95E0-09F0EE2B2AFF}"/>
              </a:ext>
            </a:extLst>
          </p:cNvPr>
          <p:cNvSpPr/>
          <p:nvPr/>
        </p:nvSpPr>
        <p:spPr>
          <a:xfrm>
            <a:off x="302345" y="216000"/>
            <a:ext cx="3148221" cy="442252"/>
          </a:xfrm>
          <a:prstGeom prst="rect">
            <a:avLst/>
          </a:prstGeom>
          <a:noFill/>
          <a:ln w="28575">
            <a:noFill/>
          </a:ln>
        </p:spPr>
        <p:style>
          <a:lnRef idx="1">
            <a:schemeClr val="accent6"/>
          </a:lnRef>
          <a:fillRef idx="2">
            <a:schemeClr val="accent6"/>
          </a:fillRef>
          <a:effectRef idx="1">
            <a:schemeClr val="accent6"/>
          </a:effectRef>
          <a:fontRef idx="minor">
            <a:schemeClr val="dk1"/>
          </a:fontRef>
        </p:style>
        <p:txBody>
          <a:bodyPr lIns="0" rtlCol="0" anchor="ctr"/>
          <a:lstStyle/>
          <a:p>
            <a:r>
              <a:rPr lang="en-AU" sz="1300" b="1" dirty="0">
                <a:solidFill>
                  <a:srgbClr val="3F3F3F"/>
                </a:solidFill>
                <a:effectLst/>
                <a:latin typeface="Arial" panose="020B0604020202020204" pitchFamily="34" charset="0"/>
                <a:cs typeface="Arial" panose="020B0604020202020204" pitchFamily="34" charset="0"/>
              </a:rPr>
              <a:t>Logic model </a:t>
            </a:r>
            <a:r>
              <a:rPr lang="en-AU" sz="1300" b="1" dirty="0">
                <a:solidFill>
                  <a:schemeClr val="accent2"/>
                </a:solidFill>
                <a:effectLst/>
                <a:latin typeface="Arial" panose="020B0604020202020204" pitchFamily="34" charset="0"/>
                <a:cs typeface="Arial" panose="020B0604020202020204" pitchFamily="34" charset="0"/>
              </a:rPr>
              <a:t>template</a:t>
            </a:r>
            <a:r>
              <a:rPr lang="en-AU" sz="1300" b="1" dirty="0">
                <a:solidFill>
                  <a:srgbClr val="3F3F3F"/>
                </a:solidFill>
                <a:effectLst/>
                <a:latin typeface="Arial" panose="020B0604020202020204" pitchFamily="34" charset="0"/>
                <a:cs typeface="Arial" panose="020B0604020202020204" pitchFamily="34" charset="0"/>
              </a:rPr>
              <a:t> for a resilient food system initiative or strategy</a:t>
            </a:r>
          </a:p>
        </p:txBody>
      </p:sp>
      <p:sp>
        <p:nvSpPr>
          <p:cNvPr id="25" name="Rectangle: Rounded Corners 24">
            <a:extLst>
              <a:ext uri="{FF2B5EF4-FFF2-40B4-BE49-F238E27FC236}">
                <a16:creationId xmlns:a16="http://schemas.microsoft.com/office/drawing/2014/main" id="{57B18004-9652-81FB-C91D-BFA24F219F2B}"/>
              </a:ext>
            </a:extLst>
          </p:cNvPr>
          <p:cNvSpPr/>
          <p:nvPr/>
        </p:nvSpPr>
        <p:spPr>
          <a:xfrm>
            <a:off x="4040298" y="216000"/>
            <a:ext cx="7841716" cy="445769"/>
          </a:xfrm>
          <a:prstGeom prst="rect">
            <a:avLst/>
          </a:prstGeom>
          <a:solidFill>
            <a:schemeClr val="bg1"/>
          </a:solidFill>
          <a:ln w="28575">
            <a:noFill/>
          </a:ln>
        </p:spPr>
        <p:style>
          <a:lnRef idx="1">
            <a:schemeClr val="accent6"/>
          </a:lnRef>
          <a:fillRef idx="2">
            <a:schemeClr val="accent6"/>
          </a:fillRef>
          <a:effectRef idx="1">
            <a:schemeClr val="accent6"/>
          </a:effectRef>
          <a:fontRef idx="minor">
            <a:schemeClr val="dk1"/>
          </a:fontRef>
        </p:style>
        <p:txBody>
          <a:bodyPr rtlCol="0" anchor="ctr"/>
          <a:lstStyle/>
          <a:p>
            <a:r>
              <a:rPr lang="en-AU" sz="1000" b="1" dirty="0">
                <a:solidFill>
                  <a:schemeClr val="tx1"/>
                </a:solidFill>
                <a:latin typeface="Arial" panose="020B0604020202020204" pitchFamily="34" charset="0"/>
                <a:cs typeface="Arial" panose="020B0604020202020204" pitchFamily="34" charset="0"/>
              </a:rPr>
              <a:t>Objective: </a:t>
            </a:r>
            <a:r>
              <a:rPr lang="en-AU" sz="1000" dirty="0">
                <a:solidFill>
                  <a:schemeClr val="tx1"/>
                </a:solidFill>
                <a:latin typeface="Arial" panose="020B0604020202020204" pitchFamily="34" charset="0"/>
                <a:cs typeface="Arial" panose="020B0604020202020204" pitchFamily="34" charset="0"/>
              </a:rPr>
              <a:t>What are the overarching objectives?</a:t>
            </a:r>
          </a:p>
        </p:txBody>
      </p:sp>
      <p:graphicFrame>
        <p:nvGraphicFramePr>
          <p:cNvPr id="11" name="Table 20">
            <a:extLst>
              <a:ext uri="{FF2B5EF4-FFF2-40B4-BE49-F238E27FC236}">
                <a16:creationId xmlns:a16="http://schemas.microsoft.com/office/drawing/2014/main" id="{0644F9C5-9CAF-1248-B898-17ECD91F11E1}"/>
              </a:ext>
            </a:extLst>
          </p:cNvPr>
          <p:cNvGraphicFramePr>
            <a:graphicFrameLocks noGrp="1"/>
          </p:cNvGraphicFramePr>
          <p:nvPr>
            <p:extLst>
              <p:ext uri="{D42A27DB-BD31-4B8C-83A1-F6EECF244321}">
                <p14:modId xmlns:p14="http://schemas.microsoft.com/office/powerpoint/2010/main" val="3545025033"/>
              </p:ext>
            </p:extLst>
          </p:nvPr>
        </p:nvGraphicFramePr>
        <p:xfrm>
          <a:off x="2033232" y="821217"/>
          <a:ext cx="1837908" cy="5248300"/>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25658">
                <a:tc>
                  <a:txBody>
                    <a:bodyPr/>
                    <a:lstStyle/>
                    <a:p>
                      <a:r>
                        <a:rPr lang="en-US" sz="1150" b="1" i="0" dirty="0">
                          <a:solidFill>
                            <a:schemeClr val="tx1"/>
                          </a:solidFill>
                          <a:latin typeface="Arial" panose="020B0604020202020204" pitchFamily="34" charset="0"/>
                          <a:cs typeface="Arial" panose="020B0604020202020204" pitchFamily="34" charset="0"/>
                        </a:rPr>
                        <a:t>Activities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367534891"/>
                  </a:ext>
                </a:extLst>
              </a:tr>
              <a:tr h="4911040">
                <a:tc>
                  <a:txBody>
                    <a:bodyPr/>
                    <a:lstStyle/>
                    <a:p>
                      <a:pPr>
                        <a:spcAft>
                          <a:spcPts val="600"/>
                        </a:spcAft>
                      </a:pPr>
                      <a:r>
                        <a:rPr lang="en-AU" sz="1000" b="1" i="0" dirty="0">
                          <a:solidFill>
                            <a:schemeClr val="tx1"/>
                          </a:solidFill>
                          <a:latin typeface="Arial" panose="020B0604020202020204" pitchFamily="34" charset="0"/>
                          <a:ea typeface="MS PGothic" panose="020B0600070205080204" pitchFamily="34" charset="-128"/>
                          <a:cs typeface="Arial" panose="020B0604020202020204" pitchFamily="34" charset="0"/>
                        </a:rPr>
                        <a:t>What are the activities to be implemented across the food system to address the problem?</a:t>
                      </a:r>
                      <a:endPar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endParaRPr>
                    </a:p>
                    <a:p>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(i.e. initiatives that target  food supply chain stages)</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production</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processing</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distribution</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retail</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consumption</a:t>
                      </a:r>
                    </a:p>
                    <a:p>
                      <a:pPr indent="-171450">
                        <a:buFont typeface="Arial" panose="020B0604020202020204" pitchFamily="34" charset="0"/>
                        <a:buChar char="•"/>
                      </a:pPr>
                      <a:r>
                        <a:rPr lang="en-AU" sz="1000" dirty="0">
                          <a:solidFill>
                            <a:schemeClr val="tx1"/>
                          </a:solidFill>
                          <a:latin typeface="Arial" panose="020B0604020202020204" pitchFamily="34" charset="0"/>
                          <a:ea typeface="MS PGothic" panose="020B0600070205080204" pitchFamily="34" charset="-128"/>
                          <a:cs typeface="Arial" panose="020B0604020202020204" pitchFamily="34" charset="0"/>
                        </a:rPr>
                        <a:t>waste </a:t>
                      </a:r>
                    </a:p>
                    <a:p>
                      <a:endParaRPr lang="en-AU" sz="1200" dirty="0">
                        <a:solidFill>
                          <a:schemeClr val="tx1"/>
                        </a:solidFill>
                        <a:latin typeface="Arial" panose="020B0604020202020204" pitchFamily="34" charset="0"/>
                        <a:ea typeface="MS PGothic" panose="020B0600070205080204" pitchFamily="34" charset="-128"/>
                        <a:cs typeface="Arial" panose="020B0604020202020204" pitchFamily="34" charset="0"/>
                      </a:endParaRPr>
                    </a:p>
                    <a:p>
                      <a:endParaRPr lang="en-US" sz="100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3" name="Table 20">
            <a:extLst>
              <a:ext uri="{FF2B5EF4-FFF2-40B4-BE49-F238E27FC236}">
                <a16:creationId xmlns:a16="http://schemas.microsoft.com/office/drawing/2014/main" id="{8E36FF99-80F8-484F-A2B0-50B7E54FDD36}"/>
              </a:ext>
            </a:extLst>
          </p:cNvPr>
          <p:cNvGraphicFramePr>
            <a:graphicFrameLocks noGrp="1"/>
          </p:cNvGraphicFramePr>
          <p:nvPr>
            <p:extLst>
              <p:ext uri="{D42A27DB-BD31-4B8C-83A1-F6EECF244321}">
                <p14:modId xmlns:p14="http://schemas.microsoft.com/office/powerpoint/2010/main" val="3065165493"/>
              </p:ext>
            </p:extLst>
          </p:nvPr>
        </p:nvGraphicFramePr>
        <p:xfrm>
          <a:off x="302346" y="817701"/>
          <a:ext cx="1561729" cy="2611300"/>
        </p:xfrm>
        <a:graphic>
          <a:graphicData uri="http://schemas.openxmlformats.org/drawingml/2006/table">
            <a:tbl>
              <a:tblPr firstRow="1" bandRow="1">
                <a:tableStyleId>{5C22544A-7EE6-4342-B048-85BDC9FD1C3A}</a:tableStyleId>
              </a:tblPr>
              <a:tblGrid>
                <a:gridCol w="1561729">
                  <a:extLst>
                    <a:ext uri="{9D8B030D-6E8A-4147-A177-3AD203B41FA5}">
                      <a16:colId xmlns:a16="http://schemas.microsoft.com/office/drawing/2014/main" val="3947460849"/>
                    </a:ext>
                  </a:extLst>
                </a:gridCol>
              </a:tblGrid>
              <a:tr h="333517">
                <a:tc>
                  <a:txBody>
                    <a:bodyPr/>
                    <a:lstStyle/>
                    <a:p>
                      <a:r>
                        <a:rPr lang="en-US" sz="1150" b="1" i="0" dirty="0">
                          <a:solidFill>
                            <a:schemeClr val="tx1"/>
                          </a:solidFill>
                          <a:latin typeface="Arial" panose="020B0604020202020204" pitchFamily="34" charset="0"/>
                          <a:cs typeface="Arial" panose="020B0604020202020204" pitchFamily="34" charset="0"/>
                        </a:rPr>
                        <a:t>Situation</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367534891"/>
                  </a:ext>
                </a:extLst>
              </a:tr>
              <a:tr h="2277783">
                <a:tc>
                  <a:txBody>
                    <a:bodyPr/>
                    <a:lstStyle/>
                    <a:p>
                      <a:pPr algn="l" eaLnBrk="1" hangingPunct="1">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is the situation?</a:t>
                      </a:r>
                      <a:endPar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algn="l" eaLnBrk="1" hangingPunct="1"/>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is the food system problem that needs to be addressed? (e.g. food insecurity, impact of shocks on the food system etc.)</a:t>
                      </a:r>
                      <a:endPar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6" name="Table 20">
            <a:extLst>
              <a:ext uri="{FF2B5EF4-FFF2-40B4-BE49-F238E27FC236}">
                <a16:creationId xmlns:a16="http://schemas.microsoft.com/office/drawing/2014/main" id="{DA42AA94-78E0-5F48-A264-D39180D06B3B}"/>
              </a:ext>
            </a:extLst>
          </p:cNvPr>
          <p:cNvGraphicFramePr>
            <a:graphicFrameLocks noGrp="1"/>
          </p:cNvGraphicFramePr>
          <p:nvPr>
            <p:extLst>
              <p:ext uri="{D42A27DB-BD31-4B8C-83A1-F6EECF244321}">
                <p14:modId xmlns:p14="http://schemas.microsoft.com/office/powerpoint/2010/main" val="1522288911"/>
              </p:ext>
            </p:extLst>
          </p:nvPr>
        </p:nvGraphicFramePr>
        <p:xfrm>
          <a:off x="4040297" y="821217"/>
          <a:ext cx="1837908" cy="5248300"/>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25658">
                <a:tc>
                  <a:txBody>
                    <a:bodyPr/>
                    <a:lstStyle/>
                    <a:p>
                      <a:r>
                        <a:rPr lang="en-US" sz="1150" b="1" i="0" dirty="0">
                          <a:solidFill>
                            <a:schemeClr val="bg1"/>
                          </a:solidFill>
                          <a:latin typeface="Arial" panose="020B0604020202020204" pitchFamily="34" charset="0"/>
                          <a:cs typeface="Arial" panose="020B0604020202020204" pitchFamily="34" charset="0"/>
                        </a:rPr>
                        <a:t>Outputs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367534891"/>
                  </a:ext>
                </a:extLst>
              </a:tr>
              <a:tr h="4911040">
                <a:tc>
                  <a:txBody>
                    <a:bodyPr/>
                    <a:lstStyle/>
                    <a:p>
                      <a:pPr algn="l" eaLnBrk="1" hangingPunct="1">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are the immediate changes?</a:t>
                      </a:r>
                    </a:p>
                    <a:p>
                      <a:pPr algn="l" eaLnBrk="1" hangingPunct="1">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has been delivered? </a:t>
                      </a:r>
                      <a:endPar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algn="l" eaLnBrk="1" hangingPunct="1"/>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(e.g. no. of workshops,  no. and diversity of participants, activities completed etc.)</a:t>
                      </a:r>
                    </a:p>
                    <a:p>
                      <a:endParaRPr lang="en-AU" sz="1200" b="0" i="0" dirty="0">
                        <a:solidFill>
                          <a:schemeClr val="tx1"/>
                        </a:solidFill>
                        <a:latin typeface="Arial" panose="020B0604020202020204" pitchFamily="34" charset="0"/>
                        <a:ea typeface="MS PGothic" panose="020B0600070205080204" pitchFamily="34" charset="-128"/>
                        <a:cs typeface="Arial" panose="020B0604020202020204" pitchFamily="34" charset="0"/>
                      </a:endParaRPr>
                    </a:p>
                    <a:p>
                      <a:endParaRPr lang="en-US" sz="10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7" name="Table 20">
            <a:extLst>
              <a:ext uri="{FF2B5EF4-FFF2-40B4-BE49-F238E27FC236}">
                <a16:creationId xmlns:a16="http://schemas.microsoft.com/office/drawing/2014/main" id="{306544EC-ED27-064E-B964-36153E3AF64C}"/>
              </a:ext>
            </a:extLst>
          </p:cNvPr>
          <p:cNvGraphicFramePr>
            <a:graphicFrameLocks noGrp="1"/>
          </p:cNvGraphicFramePr>
          <p:nvPr>
            <p:extLst>
              <p:ext uri="{D42A27DB-BD31-4B8C-83A1-F6EECF244321}">
                <p14:modId xmlns:p14="http://schemas.microsoft.com/office/powerpoint/2010/main" val="3361749784"/>
              </p:ext>
            </p:extLst>
          </p:nvPr>
        </p:nvGraphicFramePr>
        <p:xfrm>
          <a:off x="6047362" y="822832"/>
          <a:ext cx="1837908" cy="5246452"/>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24043">
                <a:tc>
                  <a:txBody>
                    <a:bodyPr/>
                    <a:lstStyle/>
                    <a:p>
                      <a:pPr algn="l"/>
                      <a:r>
                        <a:rPr lang="en-US" sz="1150" b="1" i="0" dirty="0">
                          <a:solidFill>
                            <a:schemeClr val="bg1"/>
                          </a:solidFill>
                          <a:latin typeface="Arial" panose="020B0604020202020204" pitchFamily="34" charset="0"/>
                          <a:cs typeface="Arial" panose="020B0604020202020204" pitchFamily="34" charset="0"/>
                        </a:rPr>
                        <a:t>Outcomes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400225">
                <a:tc>
                  <a:txBody>
                    <a:bodyPr/>
                    <a:lstStyle/>
                    <a:p>
                      <a:pPr algn="l"/>
                      <a:r>
                        <a:rPr lang="en-AU" sz="1000" b="1" i="0" cap="all" spc="50" baseline="0" dirty="0">
                          <a:latin typeface="Arial" panose="020B0604020202020204" pitchFamily="34" charset="0"/>
                          <a:cs typeface="Arial" panose="020B0604020202020204" pitchFamily="34" charset="0"/>
                        </a:rPr>
                        <a:t>SHORT TERM</a:t>
                      </a:r>
                    </a:p>
                    <a:p>
                      <a:pPr algn="l"/>
                      <a:r>
                        <a:rPr lang="en-AU" sz="1000" b="0" i="1" dirty="0">
                          <a:latin typeface="Arial" panose="020B0604020202020204" pitchFamily="34" charset="0"/>
                          <a:cs typeface="Arial" panose="020B0604020202020204" pitchFamily="34" charset="0"/>
                        </a:rPr>
                        <a:t>x to xx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508967">
                <a:tc>
                  <a:txBody>
                    <a:bodyPr/>
                    <a:lstStyle/>
                    <a:p>
                      <a:pPr algn="l">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are the short-term outcomes at the individual, </a:t>
                      </a:r>
                      <a:r>
                        <a:rPr lang="en-US" altLang="en-US" sz="1000" b="1" i="0" dirty="0" err="1">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organisational</a:t>
                      </a: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 or community level that lead to food system change?</a:t>
                      </a:r>
                      <a:endPar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algn="l"/>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(e.g.  increased knowledge, awareness and skills among participants, increased collaboration among </a:t>
                      </a:r>
                      <a:r>
                        <a:rPr lang="en-US" altLang="en-US" sz="1000" b="0" i="0" dirty="0" err="1">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organisations</a:t>
                      </a:r>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 etc.)</a:t>
                      </a:r>
                    </a:p>
                    <a:p>
                      <a:pPr algn="l"/>
                      <a:endParaRPr lang="en-AU" sz="1000" b="0" i="0" dirty="0">
                        <a:solidFill>
                          <a:schemeClr val="tx1"/>
                        </a:solidFill>
                        <a:latin typeface="Arial" panose="020B0604020202020204" pitchFamily="34" charset="0"/>
                        <a:ea typeface="MS PGothic" panose="020B0600070205080204" pitchFamily="34" charset="-128"/>
                        <a:cs typeface="Arial" panose="020B0604020202020204" pitchFamily="34" charset="0"/>
                      </a:endParaRPr>
                    </a:p>
                    <a:p>
                      <a:pPr algn="l"/>
                      <a:endParaRPr lang="en-US" sz="11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8" name="Table 20">
            <a:extLst>
              <a:ext uri="{FF2B5EF4-FFF2-40B4-BE49-F238E27FC236}">
                <a16:creationId xmlns:a16="http://schemas.microsoft.com/office/drawing/2014/main" id="{97A1A113-4D08-364E-8B61-D9A0EBD33EC4}"/>
              </a:ext>
            </a:extLst>
          </p:cNvPr>
          <p:cNvGraphicFramePr>
            <a:graphicFrameLocks noGrp="1"/>
          </p:cNvGraphicFramePr>
          <p:nvPr>
            <p:extLst>
              <p:ext uri="{D42A27DB-BD31-4B8C-83A1-F6EECF244321}">
                <p14:modId xmlns:p14="http://schemas.microsoft.com/office/powerpoint/2010/main" val="3578074013"/>
              </p:ext>
            </p:extLst>
          </p:nvPr>
        </p:nvGraphicFramePr>
        <p:xfrm>
          <a:off x="8054427" y="822832"/>
          <a:ext cx="1837908" cy="5246452"/>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08544">
                <a:tc>
                  <a:txBody>
                    <a:bodyPr/>
                    <a:lstStyle/>
                    <a:p>
                      <a:pPr algn="l"/>
                      <a:endParaRPr lang="en-US" sz="1150" b="0" i="0" dirty="0">
                        <a:solidFill>
                          <a:schemeClr val="tx1"/>
                        </a:solidFill>
                        <a:latin typeface="Arial" panose="020B0604020202020204" pitchFamily="34" charset="0"/>
                        <a:cs typeface="Arial" panose="020B0604020202020204" pitchFamily="34" charset="0"/>
                      </a:endParaRP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400225">
                <a:tc>
                  <a:txBody>
                    <a:bodyPr/>
                    <a:lstStyle/>
                    <a:p>
                      <a:pPr algn="l"/>
                      <a:r>
                        <a:rPr lang="en-AU" sz="1000" b="1" i="0" cap="all" spc="50" baseline="0" dirty="0">
                          <a:latin typeface="Arial" panose="020B0604020202020204" pitchFamily="34" charset="0"/>
                          <a:cs typeface="Arial" panose="020B0604020202020204" pitchFamily="34" charset="0"/>
                        </a:rPr>
                        <a:t>medium TERM</a:t>
                      </a:r>
                    </a:p>
                    <a:p>
                      <a:pPr algn="l"/>
                      <a:r>
                        <a:rPr lang="en-AU" sz="1000" b="0" i="1" dirty="0">
                          <a:latin typeface="Arial" panose="020B0604020202020204" pitchFamily="34" charset="0"/>
                          <a:cs typeface="Arial" panose="020B0604020202020204" pitchFamily="34" charset="0"/>
                        </a:rPr>
                        <a:t>y to </a:t>
                      </a:r>
                      <a:r>
                        <a:rPr lang="en-AU" sz="1000" b="0" i="1" dirty="0" err="1">
                          <a:latin typeface="Arial" panose="020B0604020202020204" pitchFamily="34" charset="0"/>
                          <a:cs typeface="Arial" panose="020B0604020202020204" pitchFamily="34" charset="0"/>
                        </a:rPr>
                        <a:t>yy</a:t>
                      </a:r>
                      <a:r>
                        <a:rPr lang="en-AU" sz="1000" b="0" i="1" dirty="0">
                          <a:latin typeface="Arial" panose="020B0604020202020204" pitchFamily="34" charset="0"/>
                          <a:cs typeface="Arial" panose="020B0604020202020204" pitchFamily="34" charset="0"/>
                        </a:rPr>
                        <a:t>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508967">
                <a:tc>
                  <a:txBody>
                    <a:bodyPr/>
                    <a:lstStyle/>
                    <a:p>
                      <a:pPr algn="l">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are the medium-term outcomes at the individual,  </a:t>
                      </a:r>
                      <a:r>
                        <a:rPr lang="en-US" altLang="en-US" sz="1000" b="1" i="0" dirty="0" err="1">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organisational</a:t>
                      </a: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 or community level that lead to food system change?</a:t>
                      </a:r>
                      <a:endPar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algn="l" eaLnBrk="1" hangingPunct="1"/>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(e.g. </a:t>
                      </a:r>
                      <a:r>
                        <a:rPr lang="en-US" altLang="en-US" sz="1000" b="0" i="0" dirty="0" err="1">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behaviour</a:t>
                      </a:r>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 change in individuals, </a:t>
                      </a:r>
                      <a:r>
                        <a:rPr lang="en-US" altLang="en-US" sz="1000" b="0" i="0" dirty="0" err="1">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organisational</a:t>
                      </a:r>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 change, partnerships developed, policy adopted etc.)</a:t>
                      </a:r>
                    </a:p>
                    <a:p>
                      <a:pPr algn="l"/>
                      <a:endParaRPr lang="en-AU" sz="1000" b="0" i="0" dirty="0">
                        <a:solidFill>
                          <a:schemeClr val="tx1"/>
                        </a:solidFill>
                        <a:latin typeface="Arial" panose="020B0604020202020204" pitchFamily="34" charset="0"/>
                        <a:ea typeface="MS PGothic" panose="020B0600070205080204" pitchFamily="34" charset="-128"/>
                        <a:cs typeface="Arial" panose="020B0604020202020204" pitchFamily="34" charset="0"/>
                      </a:endParaRPr>
                    </a:p>
                    <a:p>
                      <a:pPr algn="l"/>
                      <a:endParaRPr lang="en-US" sz="11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9" name="Table 20">
            <a:extLst>
              <a:ext uri="{FF2B5EF4-FFF2-40B4-BE49-F238E27FC236}">
                <a16:creationId xmlns:a16="http://schemas.microsoft.com/office/drawing/2014/main" id="{D687FD9A-6357-2D4F-9740-E8AD2043DFCF}"/>
              </a:ext>
            </a:extLst>
          </p:cNvPr>
          <p:cNvGraphicFramePr>
            <a:graphicFrameLocks noGrp="1"/>
          </p:cNvGraphicFramePr>
          <p:nvPr>
            <p:extLst>
              <p:ext uri="{D42A27DB-BD31-4B8C-83A1-F6EECF244321}">
                <p14:modId xmlns:p14="http://schemas.microsoft.com/office/powerpoint/2010/main" val="156465987"/>
              </p:ext>
            </p:extLst>
          </p:nvPr>
        </p:nvGraphicFramePr>
        <p:xfrm>
          <a:off x="10061490" y="822757"/>
          <a:ext cx="1837908" cy="5246466"/>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24118">
                <a:tc>
                  <a:txBody>
                    <a:bodyPr/>
                    <a:lstStyle/>
                    <a:p>
                      <a:pPr algn="l"/>
                      <a:endParaRPr lang="en-US" sz="1150" b="0" i="0" dirty="0">
                        <a:solidFill>
                          <a:schemeClr val="tx1"/>
                        </a:solidFill>
                        <a:latin typeface="Arial" panose="020B0604020202020204" pitchFamily="34" charset="0"/>
                        <a:cs typeface="Arial" panose="020B0604020202020204" pitchFamily="34" charset="0"/>
                      </a:endParaRP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399976">
                <a:tc>
                  <a:txBody>
                    <a:bodyPr/>
                    <a:lstStyle/>
                    <a:p>
                      <a:pPr algn="l"/>
                      <a:r>
                        <a:rPr lang="en-AU" sz="1000" b="1" i="0" cap="all" spc="50" baseline="0" dirty="0">
                          <a:latin typeface="Arial" panose="020B0604020202020204" pitchFamily="34" charset="0"/>
                          <a:cs typeface="Arial" panose="020B0604020202020204" pitchFamily="34" charset="0"/>
                        </a:rPr>
                        <a:t>long TERM</a:t>
                      </a:r>
                    </a:p>
                    <a:p>
                      <a:pPr algn="l"/>
                      <a:r>
                        <a:rPr lang="en-AU" sz="1000" b="0" i="1" dirty="0">
                          <a:latin typeface="Arial" panose="020B0604020202020204" pitchFamily="34" charset="0"/>
                          <a:cs typeface="Arial" panose="020B0604020202020204" pitchFamily="34" charset="0"/>
                        </a:rPr>
                        <a:t>z to </a:t>
                      </a:r>
                      <a:r>
                        <a:rPr lang="en-AU" sz="1000" b="0" i="1" dirty="0" err="1">
                          <a:latin typeface="Arial" panose="020B0604020202020204" pitchFamily="34" charset="0"/>
                          <a:cs typeface="Arial" panose="020B0604020202020204" pitchFamily="34" charset="0"/>
                        </a:rPr>
                        <a:t>zz</a:t>
                      </a:r>
                      <a:r>
                        <a:rPr lang="en-AU" sz="1000" b="0" i="1" dirty="0">
                          <a:latin typeface="Arial" panose="020B0604020202020204" pitchFamily="34" charset="0"/>
                          <a:cs typeface="Arial" panose="020B0604020202020204" pitchFamily="34" charset="0"/>
                        </a:rPr>
                        <a:t>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509230">
                <a:tc>
                  <a:txBody>
                    <a:bodyPr/>
                    <a:lstStyle/>
                    <a:p>
                      <a:pPr algn="l">
                        <a:spcAft>
                          <a:spcPts val="600"/>
                        </a:spcAft>
                      </a:pPr>
                      <a:r>
                        <a:rPr lang="en-US" altLang="en-US" sz="1000" b="1"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are the long-term food system outcomes across </a:t>
                      </a:r>
                      <a:endParaRPr lang="en-US" altLang="en-US" sz="100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indent="-171450" algn="l">
                        <a:buFont typeface="Arial" panose="020B0604020202020204" pitchFamily="34" charset="0"/>
                        <a:buChar char="•"/>
                      </a:pPr>
                      <a:r>
                        <a:rPr lang="en-US" altLang="en-US" sz="100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Equity</a:t>
                      </a:r>
                    </a:p>
                    <a:p>
                      <a:pPr indent="-171450" algn="l">
                        <a:buFont typeface="Arial" panose="020B0604020202020204" pitchFamily="34" charset="0"/>
                        <a:buChar char="•"/>
                      </a:pPr>
                      <a:r>
                        <a:rPr lang="en-US" altLang="en-US" sz="100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Health</a:t>
                      </a:r>
                    </a:p>
                    <a:p>
                      <a:pPr indent="-171450" algn="l">
                        <a:buFont typeface="Arial" panose="020B0604020202020204" pitchFamily="34" charset="0"/>
                        <a:buChar char="•"/>
                      </a:pPr>
                      <a:r>
                        <a:rPr lang="en-US" altLang="en-US" sz="100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Environment</a:t>
                      </a:r>
                    </a:p>
                    <a:p>
                      <a:pPr indent="-171450" algn="l">
                        <a:buFont typeface="Arial" panose="020B0604020202020204" pitchFamily="34" charset="0"/>
                        <a:buChar char="•"/>
                      </a:pPr>
                      <a:r>
                        <a:rPr lang="en-US" altLang="en-US" sz="100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Economy</a:t>
                      </a:r>
                    </a:p>
                    <a:p>
                      <a:pPr algn="l"/>
                      <a:endParaRPr lang="en-US" sz="110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30" name="Table 20">
            <a:extLst>
              <a:ext uri="{FF2B5EF4-FFF2-40B4-BE49-F238E27FC236}">
                <a16:creationId xmlns:a16="http://schemas.microsoft.com/office/drawing/2014/main" id="{158E16B0-668F-F74F-8BB6-5C05E629C6E5}"/>
              </a:ext>
            </a:extLst>
          </p:cNvPr>
          <p:cNvGraphicFramePr>
            <a:graphicFrameLocks noGrp="1"/>
          </p:cNvGraphicFramePr>
          <p:nvPr>
            <p:extLst>
              <p:ext uri="{D42A27DB-BD31-4B8C-83A1-F6EECF244321}">
                <p14:modId xmlns:p14="http://schemas.microsoft.com/office/powerpoint/2010/main" val="1743220263"/>
              </p:ext>
            </p:extLst>
          </p:nvPr>
        </p:nvGraphicFramePr>
        <p:xfrm>
          <a:off x="302345" y="3584118"/>
          <a:ext cx="1561729" cy="2491143"/>
        </p:xfrm>
        <a:graphic>
          <a:graphicData uri="http://schemas.openxmlformats.org/drawingml/2006/table">
            <a:tbl>
              <a:tblPr firstRow="1" bandRow="1">
                <a:tableStyleId>{5C22544A-7EE6-4342-B048-85BDC9FD1C3A}</a:tableStyleId>
              </a:tblPr>
              <a:tblGrid>
                <a:gridCol w="1561729">
                  <a:extLst>
                    <a:ext uri="{9D8B030D-6E8A-4147-A177-3AD203B41FA5}">
                      <a16:colId xmlns:a16="http://schemas.microsoft.com/office/drawing/2014/main" val="3947460849"/>
                    </a:ext>
                  </a:extLst>
                </a:gridCol>
              </a:tblGrid>
              <a:tr h="341698">
                <a:tc>
                  <a:txBody>
                    <a:bodyPr/>
                    <a:lstStyle/>
                    <a:p>
                      <a:r>
                        <a:rPr lang="en-US" sz="1150" b="1" i="0" dirty="0">
                          <a:solidFill>
                            <a:schemeClr val="tx1"/>
                          </a:solidFill>
                          <a:latin typeface="Arial" panose="020B0604020202020204" pitchFamily="34" charset="0"/>
                          <a:cs typeface="Arial" panose="020B0604020202020204" pitchFamily="34" charset="0"/>
                        </a:rPr>
                        <a:t>Inputs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367534891"/>
                  </a:ext>
                </a:extLst>
              </a:tr>
              <a:tr h="2149445">
                <a:tc>
                  <a:txBody>
                    <a:bodyPr/>
                    <a:lstStyle/>
                    <a:p>
                      <a:pPr algn="l" eaLnBrk="1" hangingPunct="1">
                        <a:spcAft>
                          <a:spcPts val="600"/>
                        </a:spcAft>
                      </a:pPr>
                      <a:r>
                        <a:rPr lang="en-US" altLang="en-US" sz="1000" b="1"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What resources and inputs are required?</a:t>
                      </a:r>
                      <a:endPar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endParaRPr>
                    </a:p>
                    <a:p>
                      <a:pPr algn="l" eaLnBrk="1" hangingPunct="1"/>
                      <a:r>
                        <a:rPr lang="en-US" altLang="en-US" sz="1000" b="0" i="0" dirty="0">
                          <a:solidFill>
                            <a:schemeClr val="tx1"/>
                          </a:solidFill>
                          <a:latin typeface="Arial" panose="020B0604020202020204" pitchFamily="34" charset="0"/>
                          <a:ea typeface="MS PGothic" panose="020B0600070205080204" pitchFamily="34" charset="-128"/>
                          <a:cs typeface="Arial" panose="020B0604020202020204" pitchFamily="34" charset="0"/>
                          <a:sym typeface="Arial" panose="020B0604020202020204" pitchFamily="34" charset="0"/>
                        </a:rPr>
                        <a:t>(e.g. time, funding, staff, evidence, data, community networks etc.)</a:t>
                      </a:r>
                      <a:endPar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31" name="Table 20">
            <a:extLst>
              <a:ext uri="{FF2B5EF4-FFF2-40B4-BE49-F238E27FC236}">
                <a16:creationId xmlns:a16="http://schemas.microsoft.com/office/drawing/2014/main" id="{DDA03290-1B9C-9E4B-9DA3-D5159D145F09}"/>
              </a:ext>
            </a:extLst>
          </p:cNvPr>
          <p:cNvGraphicFramePr>
            <a:graphicFrameLocks noGrp="1"/>
          </p:cNvGraphicFramePr>
          <p:nvPr>
            <p:extLst>
              <p:ext uri="{D42A27DB-BD31-4B8C-83A1-F6EECF244321}">
                <p14:modId xmlns:p14="http://schemas.microsoft.com/office/powerpoint/2010/main" val="2155001844"/>
              </p:ext>
            </p:extLst>
          </p:nvPr>
        </p:nvGraphicFramePr>
        <p:xfrm>
          <a:off x="302346" y="6200095"/>
          <a:ext cx="11597052" cy="326536"/>
        </p:xfrm>
        <a:graphic>
          <a:graphicData uri="http://schemas.openxmlformats.org/drawingml/2006/table">
            <a:tbl>
              <a:tblPr firstRow="1" bandRow="1">
                <a:tableStyleId>{5C22544A-7EE6-4342-B048-85BDC9FD1C3A}</a:tableStyleId>
              </a:tblPr>
              <a:tblGrid>
                <a:gridCol w="11597052">
                  <a:extLst>
                    <a:ext uri="{9D8B030D-6E8A-4147-A177-3AD203B41FA5}">
                      <a16:colId xmlns:a16="http://schemas.microsoft.com/office/drawing/2014/main" val="3947460849"/>
                    </a:ext>
                  </a:extLst>
                </a:gridCol>
              </a:tblGrid>
              <a:tr h="326536">
                <a:tc>
                  <a:txBody>
                    <a:bodyPr/>
                    <a:lstStyle/>
                    <a:p>
                      <a:r>
                        <a:rPr lang="en-US" sz="1000" b="1">
                          <a:solidFill>
                            <a:schemeClr val="tx1"/>
                          </a:solidFill>
                          <a:latin typeface="Arial" panose="020B0604020202020204" pitchFamily="34" charset="0"/>
                          <a:cs typeface="Arial" panose="020B0604020202020204" pitchFamily="34" charset="0"/>
                        </a:rPr>
                        <a:t>External factors</a:t>
                      </a:r>
                      <a:r>
                        <a:rPr lang="en-US" sz="1000" b="1" dirty="0">
                          <a:solidFill>
                            <a:schemeClr val="tx1"/>
                          </a:solidFill>
                          <a:latin typeface="Arial" panose="020B0604020202020204" pitchFamily="34" charset="0"/>
                          <a:cs typeface="Arial" panose="020B0604020202020204" pitchFamily="34" charset="0"/>
                        </a:rPr>
                        <a:t>: </a:t>
                      </a:r>
                      <a:r>
                        <a:rPr lang="en-US" sz="1000" b="0" dirty="0">
                          <a:solidFill>
                            <a:schemeClr val="tx1"/>
                          </a:solidFill>
                          <a:latin typeface="Arial" panose="020B0604020202020204" pitchFamily="34" charset="0"/>
                          <a:cs typeface="Arial" panose="020B0604020202020204" pitchFamily="34" charset="0"/>
                        </a:rPr>
                        <a:t>What are the external factors outside your control that influence outcomes?</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sp>
        <p:nvSpPr>
          <p:cNvPr id="2" name="TextBox 1">
            <a:extLst>
              <a:ext uri="{FF2B5EF4-FFF2-40B4-BE49-F238E27FC236}">
                <a16:creationId xmlns:a16="http://schemas.microsoft.com/office/drawing/2014/main" id="{211279ED-B72F-FF7D-78EE-E7F769D1A505}"/>
              </a:ext>
            </a:extLst>
          </p:cNvPr>
          <p:cNvSpPr txBox="1"/>
          <p:nvPr/>
        </p:nvSpPr>
        <p:spPr>
          <a:xfrm>
            <a:off x="315779" y="6586357"/>
            <a:ext cx="7369479" cy="200055"/>
          </a:xfrm>
          <a:prstGeom prst="rect">
            <a:avLst/>
          </a:prstGeom>
          <a:noFill/>
        </p:spPr>
        <p:txBody>
          <a:bodyPr wrap="square" lIns="0" rtlCol="0">
            <a:spAutoFit/>
          </a:bodyPr>
          <a:lstStyle/>
          <a:p>
            <a:r>
              <a:rPr lang="en-AU" sz="700" dirty="0">
                <a:solidFill>
                  <a:srgbClr val="3F3F3F"/>
                </a:solidFill>
                <a:effectLst/>
                <a:latin typeface="Arial" panose="020B0604020202020204" pitchFamily="34" charset="0"/>
                <a:cs typeface="Arial" panose="020B0604020202020204" pitchFamily="34" charset="0"/>
              </a:rPr>
              <a:t>Resource from the </a:t>
            </a:r>
            <a:r>
              <a:rPr lang="en-AU" sz="700" i="1" dirty="0">
                <a:solidFill>
                  <a:srgbClr val="3F3F3F"/>
                </a:solidFill>
                <a:effectLst/>
                <a:latin typeface="Arial" panose="020B0604020202020204" pitchFamily="34" charset="0"/>
                <a:cs typeface="Arial" panose="020B0604020202020204" pitchFamily="34" charset="0"/>
              </a:rPr>
              <a:t>Victorian food resilience planning toolkit</a:t>
            </a:r>
            <a:r>
              <a:rPr lang="en-AU" sz="700" dirty="0">
                <a:solidFill>
                  <a:srgbClr val="3F3F3F"/>
                </a:solidFill>
                <a:effectLst/>
                <a:latin typeface="Arial" panose="020B0604020202020204" pitchFamily="34" charset="0"/>
                <a:cs typeface="Arial" panose="020B0604020202020204" pitchFamily="34" charset="0"/>
              </a:rPr>
              <a:t>, </a:t>
            </a:r>
            <a:r>
              <a:rPr lang="en-AU" sz="700" dirty="0" err="1">
                <a:solidFill>
                  <a:srgbClr val="3F3F3F"/>
                </a:solidFill>
                <a:effectLst/>
                <a:latin typeface="Arial" panose="020B0604020202020204" pitchFamily="34" charset="0"/>
                <a:cs typeface="Arial" panose="020B0604020202020204" pitchFamily="34" charset="0"/>
              </a:rPr>
              <a:t>Foodprint</a:t>
            </a:r>
            <a:r>
              <a:rPr lang="en-AU" sz="700" dirty="0">
                <a:solidFill>
                  <a:srgbClr val="3F3F3F"/>
                </a:solidFill>
                <a:effectLst/>
                <a:latin typeface="Arial" panose="020B0604020202020204" pitchFamily="34" charset="0"/>
                <a:cs typeface="Arial" panose="020B0604020202020204" pitchFamily="34" charset="0"/>
              </a:rPr>
              <a:t> Melbourne - </a:t>
            </a:r>
            <a:r>
              <a:rPr lang="en-AU" sz="700" dirty="0" err="1">
                <a:solidFill>
                  <a:srgbClr val="3F3F3F"/>
                </a:solidFill>
                <a:effectLst/>
                <a:latin typeface="Arial" panose="020B0604020202020204" pitchFamily="34" charset="0"/>
                <a:cs typeface="Arial" panose="020B0604020202020204" pitchFamily="34" charset="0"/>
              </a:rPr>
              <a:t>www.science.unimelb.edu.au</a:t>
            </a:r>
            <a:r>
              <a:rPr lang="en-AU" sz="700" dirty="0">
                <a:solidFill>
                  <a:srgbClr val="3F3F3F"/>
                </a:solidFill>
                <a:effectLst/>
                <a:latin typeface="Arial" panose="020B0604020202020204" pitchFamily="34" charset="0"/>
                <a:cs typeface="Arial" panose="020B0604020202020204" pitchFamily="34" charset="0"/>
              </a:rPr>
              <a:t>/</a:t>
            </a:r>
            <a:r>
              <a:rPr lang="en-AU" sz="700" dirty="0" err="1">
                <a:solidFill>
                  <a:srgbClr val="3F3F3F"/>
                </a:solidFill>
                <a:effectLst/>
                <a:latin typeface="Arial" panose="020B0604020202020204" pitchFamily="34" charset="0"/>
                <a:cs typeface="Arial" panose="020B0604020202020204" pitchFamily="34" charset="0"/>
              </a:rPr>
              <a:t>foodprint-melbourne</a:t>
            </a:r>
            <a:endParaRPr lang="en-AU" sz="700" dirty="0">
              <a:solidFill>
                <a:srgbClr val="3F3F3F"/>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42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0E2DE"/>
        </a:solidFill>
        <a:effectLst/>
      </p:bgPr>
    </p:bg>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725EC8AE-3D8F-3077-95E0-09F0EE2B2AFF}"/>
              </a:ext>
            </a:extLst>
          </p:cNvPr>
          <p:cNvSpPr/>
          <p:nvPr/>
        </p:nvSpPr>
        <p:spPr>
          <a:xfrm>
            <a:off x="302345" y="216000"/>
            <a:ext cx="3148221" cy="442252"/>
          </a:xfrm>
          <a:prstGeom prst="rect">
            <a:avLst/>
          </a:prstGeom>
          <a:noFill/>
          <a:ln w="28575">
            <a:noFill/>
          </a:ln>
        </p:spPr>
        <p:style>
          <a:lnRef idx="1">
            <a:schemeClr val="accent6"/>
          </a:lnRef>
          <a:fillRef idx="2">
            <a:schemeClr val="accent6"/>
          </a:fillRef>
          <a:effectRef idx="1">
            <a:schemeClr val="accent6"/>
          </a:effectRef>
          <a:fontRef idx="minor">
            <a:schemeClr val="dk1"/>
          </a:fontRef>
        </p:style>
        <p:txBody>
          <a:bodyPr lIns="0" rtlCol="0" anchor="ctr"/>
          <a:lstStyle/>
          <a:p>
            <a:r>
              <a:rPr lang="en-AU" sz="1300" b="1" dirty="0">
                <a:solidFill>
                  <a:srgbClr val="3F3F3F"/>
                </a:solidFill>
                <a:effectLst/>
                <a:latin typeface="Arial" panose="020B0604020202020204" pitchFamily="34" charset="0"/>
                <a:cs typeface="Arial" panose="020B0604020202020204" pitchFamily="34" charset="0"/>
              </a:rPr>
              <a:t>Logic model </a:t>
            </a:r>
            <a:r>
              <a:rPr lang="en-AU" sz="1300" b="1" dirty="0">
                <a:solidFill>
                  <a:schemeClr val="accent2"/>
                </a:solidFill>
                <a:effectLst/>
                <a:latin typeface="Arial" panose="020B0604020202020204" pitchFamily="34" charset="0"/>
                <a:cs typeface="Arial" panose="020B0604020202020204" pitchFamily="34" charset="0"/>
              </a:rPr>
              <a:t>template</a:t>
            </a:r>
            <a:r>
              <a:rPr lang="en-AU" sz="1300" b="1" dirty="0">
                <a:solidFill>
                  <a:srgbClr val="3F3F3F"/>
                </a:solidFill>
                <a:effectLst/>
                <a:latin typeface="Arial" panose="020B0604020202020204" pitchFamily="34" charset="0"/>
                <a:cs typeface="Arial" panose="020B0604020202020204" pitchFamily="34" charset="0"/>
              </a:rPr>
              <a:t> for a resilient food system initiative or strategy</a:t>
            </a:r>
          </a:p>
        </p:txBody>
      </p:sp>
      <p:sp>
        <p:nvSpPr>
          <p:cNvPr id="25" name="Rectangle: Rounded Corners 24">
            <a:extLst>
              <a:ext uri="{FF2B5EF4-FFF2-40B4-BE49-F238E27FC236}">
                <a16:creationId xmlns:a16="http://schemas.microsoft.com/office/drawing/2014/main" id="{57B18004-9652-81FB-C91D-BFA24F219F2B}"/>
              </a:ext>
            </a:extLst>
          </p:cNvPr>
          <p:cNvSpPr/>
          <p:nvPr/>
        </p:nvSpPr>
        <p:spPr>
          <a:xfrm>
            <a:off x="4040298" y="216000"/>
            <a:ext cx="7841716" cy="445769"/>
          </a:xfrm>
          <a:prstGeom prst="rect">
            <a:avLst/>
          </a:prstGeom>
          <a:solidFill>
            <a:schemeClr val="bg1"/>
          </a:solidFill>
          <a:ln w="28575">
            <a:noFill/>
          </a:ln>
        </p:spPr>
        <p:style>
          <a:lnRef idx="1">
            <a:schemeClr val="accent6"/>
          </a:lnRef>
          <a:fillRef idx="2">
            <a:schemeClr val="accent6"/>
          </a:fillRef>
          <a:effectRef idx="1">
            <a:schemeClr val="accent6"/>
          </a:effectRef>
          <a:fontRef idx="minor">
            <a:schemeClr val="dk1"/>
          </a:fontRef>
        </p:style>
        <p:txBody>
          <a:bodyPr rtlCol="0" anchor="ctr"/>
          <a:lstStyle/>
          <a:p>
            <a:r>
              <a:rPr lang="en-AU" sz="1000" b="1" dirty="0">
                <a:solidFill>
                  <a:schemeClr val="tx1"/>
                </a:solidFill>
                <a:latin typeface="Arial" panose="020B0604020202020204" pitchFamily="34" charset="0"/>
                <a:cs typeface="Arial" panose="020B0604020202020204" pitchFamily="34" charset="0"/>
              </a:rPr>
              <a:t>Blank template: </a:t>
            </a:r>
            <a:r>
              <a:rPr lang="en-AU" sz="1000" dirty="0">
                <a:solidFill>
                  <a:schemeClr val="tx1"/>
                </a:solidFill>
                <a:latin typeface="Arial" panose="020B0604020202020204" pitchFamily="34" charset="0"/>
                <a:cs typeface="Arial" panose="020B0604020202020204" pitchFamily="34" charset="0"/>
              </a:rPr>
              <a:t>Replicate and adjust box sizes as required</a:t>
            </a:r>
          </a:p>
        </p:txBody>
      </p:sp>
      <p:graphicFrame>
        <p:nvGraphicFramePr>
          <p:cNvPr id="11" name="Table 20">
            <a:extLst>
              <a:ext uri="{FF2B5EF4-FFF2-40B4-BE49-F238E27FC236}">
                <a16:creationId xmlns:a16="http://schemas.microsoft.com/office/drawing/2014/main" id="{0644F9C5-9CAF-1248-B898-17ECD91F11E1}"/>
              </a:ext>
            </a:extLst>
          </p:cNvPr>
          <p:cNvGraphicFramePr>
            <a:graphicFrameLocks noGrp="1"/>
          </p:cNvGraphicFramePr>
          <p:nvPr>
            <p:extLst>
              <p:ext uri="{D42A27DB-BD31-4B8C-83A1-F6EECF244321}">
                <p14:modId xmlns:p14="http://schemas.microsoft.com/office/powerpoint/2010/main" val="2185911298"/>
              </p:ext>
            </p:extLst>
          </p:nvPr>
        </p:nvGraphicFramePr>
        <p:xfrm>
          <a:off x="2033232" y="821216"/>
          <a:ext cx="1837908" cy="5638058"/>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10160">
                <a:tc>
                  <a:txBody>
                    <a:bodyPr/>
                    <a:lstStyle/>
                    <a:p>
                      <a:r>
                        <a:rPr lang="en-US" sz="1150" b="1" i="0" dirty="0">
                          <a:solidFill>
                            <a:schemeClr val="tx1"/>
                          </a:solidFill>
                          <a:latin typeface="Arial" panose="020B0604020202020204" pitchFamily="34" charset="0"/>
                          <a:cs typeface="Arial" panose="020B0604020202020204" pitchFamily="34" charset="0"/>
                        </a:rPr>
                        <a:t>Activities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367534891"/>
                  </a:ext>
                </a:extLst>
              </a:tr>
              <a:tr h="53007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p>
                      <a:endParaRPr lang="en-US" sz="100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3" name="Table 20">
            <a:extLst>
              <a:ext uri="{FF2B5EF4-FFF2-40B4-BE49-F238E27FC236}">
                <a16:creationId xmlns:a16="http://schemas.microsoft.com/office/drawing/2014/main" id="{8E36FF99-80F8-484F-A2B0-50B7E54FDD36}"/>
              </a:ext>
            </a:extLst>
          </p:cNvPr>
          <p:cNvGraphicFramePr>
            <a:graphicFrameLocks noGrp="1"/>
          </p:cNvGraphicFramePr>
          <p:nvPr>
            <p:extLst>
              <p:ext uri="{D42A27DB-BD31-4B8C-83A1-F6EECF244321}">
                <p14:modId xmlns:p14="http://schemas.microsoft.com/office/powerpoint/2010/main" val="4168298728"/>
              </p:ext>
            </p:extLst>
          </p:nvPr>
        </p:nvGraphicFramePr>
        <p:xfrm>
          <a:off x="302346" y="817701"/>
          <a:ext cx="1561729" cy="2611300"/>
        </p:xfrm>
        <a:graphic>
          <a:graphicData uri="http://schemas.openxmlformats.org/drawingml/2006/table">
            <a:tbl>
              <a:tblPr firstRow="1" bandRow="1">
                <a:tableStyleId>{5C22544A-7EE6-4342-B048-85BDC9FD1C3A}</a:tableStyleId>
              </a:tblPr>
              <a:tblGrid>
                <a:gridCol w="1561729">
                  <a:extLst>
                    <a:ext uri="{9D8B030D-6E8A-4147-A177-3AD203B41FA5}">
                      <a16:colId xmlns:a16="http://schemas.microsoft.com/office/drawing/2014/main" val="3947460849"/>
                    </a:ext>
                  </a:extLst>
                </a:gridCol>
              </a:tblGrid>
              <a:tr h="333517">
                <a:tc>
                  <a:txBody>
                    <a:bodyPr/>
                    <a:lstStyle/>
                    <a:p>
                      <a:r>
                        <a:rPr lang="en-US" sz="1150" b="1" i="0" dirty="0">
                          <a:solidFill>
                            <a:schemeClr val="tx1"/>
                          </a:solidFill>
                          <a:latin typeface="Arial" panose="020B0604020202020204" pitchFamily="34" charset="0"/>
                          <a:cs typeface="Arial" panose="020B0604020202020204" pitchFamily="34" charset="0"/>
                        </a:rPr>
                        <a:t>Situation</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367534891"/>
                  </a:ext>
                </a:extLst>
              </a:tr>
              <a:tr h="2277783">
                <a:tc>
                  <a:txBody>
                    <a:bodyPr/>
                    <a:lstStyle/>
                    <a:p>
                      <a:pPr algn="l" eaLnBrk="1" hangingPunct="1">
                        <a:spcAft>
                          <a:spcPts val="600"/>
                        </a:spcAft>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6" name="Table 20">
            <a:extLst>
              <a:ext uri="{FF2B5EF4-FFF2-40B4-BE49-F238E27FC236}">
                <a16:creationId xmlns:a16="http://schemas.microsoft.com/office/drawing/2014/main" id="{DA42AA94-78E0-5F48-A264-D39180D06B3B}"/>
              </a:ext>
            </a:extLst>
          </p:cNvPr>
          <p:cNvGraphicFramePr>
            <a:graphicFrameLocks noGrp="1"/>
          </p:cNvGraphicFramePr>
          <p:nvPr>
            <p:extLst>
              <p:ext uri="{D42A27DB-BD31-4B8C-83A1-F6EECF244321}">
                <p14:modId xmlns:p14="http://schemas.microsoft.com/office/powerpoint/2010/main" val="353650798"/>
              </p:ext>
            </p:extLst>
          </p:nvPr>
        </p:nvGraphicFramePr>
        <p:xfrm>
          <a:off x="4040297" y="821217"/>
          <a:ext cx="1837908" cy="5638058"/>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294661">
                <a:tc>
                  <a:txBody>
                    <a:bodyPr/>
                    <a:lstStyle/>
                    <a:p>
                      <a:r>
                        <a:rPr lang="en-US" sz="1150" b="1" i="0" dirty="0">
                          <a:solidFill>
                            <a:schemeClr val="bg1"/>
                          </a:solidFill>
                          <a:latin typeface="Arial" panose="020B0604020202020204" pitchFamily="34" charset="0"/>
                          <a:cs typeface="Arial" panose="020B0604020202020204" pitchFamily="34" charset="0"/>
                        </a:rPr>
                        <a:t>Outputs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367534891"/>
                  </a:ext>
                </a:extLst>
              </a:tr>
              <a:tr h="53007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p>
                      <a:endParaRPr lang="en-US" sz="10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7" name="Table 20">
            <a:extLst>
              <a:ext uri="{FF2B5EF4-FFF2-40B4-BE49-F238E27FC236}">
                <a16:creationId xmlns:a16="http://schemas.microsoft.com/office/drawing/2014/main" id="{306544EC-ED27-064E-B964-36153E3AF64C}"/>
              </a:ext>
            </a:extLst>
          </p:cNvPr>
          <p:cNvGraphicFramePr>
            <a:graphicFrameLocks noGrp="1"/>
          </p:cNvGraphicFramePr>
          <p:nvPr>
            <p:extLst>
              <p:ext uri="{D42A27DB-BD31-4B8C-83A1-F6EECF244321}">
                <p14:modId xmlns:p14="http://schemas.microsoft.com/office/powerpoint/2010/main" val="3426103715"/>
              </p:ext>
            </p:extLst>
          </p:nvPr>
        </p:nvGraphicFramePr>
        <p:xfrm>
          <a:off x="6047362" y="822831"/>
          <a:ext cx="1837908" cy="5633105"/>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24044">
                <a:tc>
                  <a:txBody>
                    <a:bodyPr/>
                    <a:lstStyle/>
                    <a:p>
                      <a:pPr algn="l"/>
                      <a:r>
                        <a:rPr lang="en-US" sz="1150" b="1" i="0" dirty="0">
                          <a:solidFill>
                            <a:schemeClr val="bg1"/>
                          </a:solidFill>
                          <a:latin typeface="Arial" panose="020B0604020202020204" pitchFamily="34" charset="0"/>
                          <a:cs typeface="Arial" panose="020B0604020202020204" pitchFamily="34" charset="0"/>
                        </a:rPr>
                        <a:t>Outcomes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380530">
                <a:tc>
                  <a:txBody>
                    <a:bodyPr/>
                    <a:lstStyle/>
                    <a:p>
                      <a:pPr algn="l"/>
                      <a:r>
                        <a:rPr lang="en-AU" sz="1000" b="1" i="0" cap="all" spc="50" baseline="0" dirty="0">
                          <a:latin typeface="Arial" panose="020B0604020202020204" pitchFamily="34" charset="0"/>
                          <a:cs typeface="Arial" panose="020B0604020202020204" pitchFamily="34" charset="0"/>
                        </a:rPr>
                        <a:t>SHORT TERM</a:t>
                      </a:r>
                    </a:p>
                    <a:p>
                      <a:pPr algn="l"/>
                      <a:r>
                        <a:rPr lang="en-AU" sz="1000" b="0" i="1" dirty="0">
                          <a:latin typeface="Arial" panose="020B0604020202020204" pitchFamily="34" charset="0"/>
                          <a:cs typeface="Arial" panose="020B0604020202020204" pitchFamily="34" charset="0"/>
                        </a:rPr>
                        <a:t>x to xx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915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p>
                      <a:pPr algn="l"/>
                      <a:endParaRPr lang="en-US" sz="11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8" name="Table 20">
            <a:extLst>
              <a:ext uri="{FF2B5EF4-FFF2-40B4-BE49-F238E27FC236}">
                <a16:creationId xmlns:a16="http://schemas.microsoft.com/office/drawing/2014/main" id="{97A1A113-4D08-364E-8B61-D9A0EBD33EC4}"/>
              </a:ext>
            </a:extLst>
          </p:cNvPr>
          <p:cNvGraphicFramePr>
            <a:graphicFrameLocks noGrp="1"/>
          </p:cNvGraphicFramePr>
          <p:nvPr>
            <p:extLst>
              <p:ext uri="{D42A27DB-BD31-4B8C-83A1-F6EECF244321}">
                <p14:modId xmlns:p14="http://schemas.microsoft.com/office/powerpoint/2010/main" val="246843548"/>
              </p:ext>
            </p:extLst>
          </p:nvPr>
        </p:nvGraphicFramePr>
        <p:xfrm>
          <a:off x="8054427" y="822832"/>
          <a:ext cx="1837908" cy="5633104"/>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16293">
                <a:tc>
                  <a:txBody>
                    <a:bodyPr/>
                    <a:lstStyle/>
                    <a:p>
                      <a:pPr algn="l"/>
                      <a:endParaRPr lang="en-US" sz="1150" b="0" i="0" dirty="0">
                        <a:solidFill>
                          <a:schemeClr val="tx1"/>
                        </a:solidFill>
                        <a:latin typeface="Arial" panose="020B0604020202020204" pitchFamily="34" charset="0"/>
                        <a:cs typeface="Arial" panose="020B0604020202020204" pitchFamily="34" charset="0"/>
                      </a:endParaRP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380530">
                <a:tc>
                  <a:txBody>
                    <a:bodyPr/>
                    <a:lstStyle/>
                    <a:p>
                      <a:pPr algn="l"/>
                      <a:r>
                        <a:rPr lang="en-AU" sz="1000" b="1" i="0" cap="all" spc="50" baseline="0" dirty="0">
                          <a:latin typeface="Arial" panose="020B0604020202020204" pitchFamily="34" charset="0"/>
                          <a:cs typeface="Arial" panose="020B0604020202020204" pitchFamily="34" charset="0"/>
                        </a:rPr>
                        <a:t>medium TERM</a:t>
                      </a:r>
                    </a:p>
                    <a:p>
                      <a:pPr algn="l"/>
                      <a:r>
                        <a:rPr lang="en-AU" sz="1000" b="0" i="1" dirty="0">
                          <a:latin typeface="Arial" panose="020B0604020202020204" pitchFamily="34" charset="0"/>
                          <a:cs typeface="Arial" panose="020B0604020202020204" pitchFamily="34" charset="0"/>
                        </a:rPr>
                        <a:t>y to </a:t>
                      </a:r>
                      <a:r>
                        <a:rPr lang="en-AU" sz="1000" b="0" i="1" dirty="0" err="1">
                          <a:latin typeface="Arial" panose="020B0604020202020204" pitchFamily="34" charset="0"/>
                          <a:cs typeface="Arial" panose="020B0604020202020204" pitchFamily="34" charset="0"/>
                        </a:rPr>
                        <a:t>yy</a:t>
                      </a:r>
                      <a:r>
                        <a:rPr lang="en-AU" sz="1000" b="0" i="1" dirty="0">
                          <a:latin typeface="Arial" panose="020B0604020202020204" pitchFamily="34" charset="0"/>
                          <a:cs typeface="Arial" panose="020B0604020202020204" pitchFamily="34" charset="0"/>
                        </a:rPr>
                        <a:t>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9153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p>
                      <a:pPr algn="l"/>
                      <a:endParaRPr lang="en-US" sz="1100" b="0" i="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29" name="Table 20">
            <a:extLst>
              <a:ext uri="{FF2B5EF4-FFF2-40B4-BE49-F238E27FC236}">
                <a16:creationId xmlns:a16="http://schemas.microsoft.com/office/drawing/2014/main" id="{D687FD9A-6357-2D4F-9740-E8AD2043DFCF}"/>
              </a:ext>
            </a:extLst>
          </p:cNvPr>
          <p:cNvGraphicFramePr>
            <a:graphicFrameLocks noGrp="1"/>
          </p:cNvGraphicFramePr>
          <p:nvPr>
            <p:extLst>
              <p:ext uri="{D42A27DB-BD31-4B8C-83A1-F6EECF244321}">
                <p14:modId xmlns:p14="http://schemas.microsoft.com/office/powerpoint/2010/main" val="1363261272"/>
              </p:ext>
            </p:extLst>
          </p:nvPr>
        </p:nvGraphicFramePr>
        <p:xfrm>
          <a:off x="10061490" y="822757"/>
          <a:ext cx="1837908" cy="5633120"/>
        </p:xfrm>
        <a:graphic>
          <a:graphicData uri="http://schemas.openxmlformats.org/drawingml/2006/table">
            <a:tbl>
              <a:tblPr firstRow="1" bandRow="1">
                <a:tableStyleId>{5C22544A-7EE6-4342-B048-85BDC9FD1C3A}</a:tableStyleId>
              </a:tblPr>
              <a:tblGrid>
                <a:gridCol w="1837908">
                  <a:extLst>
                    <a:ext uri="{9D8B030D-6E8A-4147-A177-3AD203B41FA5}">
                      <a16:colId xmlns:a16="http://schemas.microsoft.com/office/drawing/2014/main" val="3947460849"/>
                    </a:ext>
                  </a:extLst>
                </a:gridCol>
              </a:tblGrid>
              <a:tr h="316368">
                <a:tc>
                  <a:txBody>
                    <a:bodyPr/>
                    <a:lstStyle/>
                    <a:p>
                      <a:pPr algn="l"/>
                      <a:endParaRPr lang="en-US" sz="1150" b="0" i="0" dirty="0">
                        <a:solidFill>
                          <a:schemeClr val="tx1"/>
                        </a:solidFill>
                        <a:latin typeface="Arial" panose="020B0604020202020204" pitchFamily="34" charset="0"/>
                        <a:cs typeface="Arial" panose="020B0604020202020204" pitchFamily="34" charset="0"/>
                      </a:endParaRP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367534891"/>
                  </a:ext>
                </a:extLst>
              </a:tr>
              <a:tr h="380511">
                <a:tc>
                  <a:txBody>
                    <a:bodyPr/>
                    <a:lstStyle/>
                    <a:p>
                      <a:pPr algn="l"/>
                      <a:r>
                        <a:rPr lang="en-AU" sz="1000" b="1" i="0" cap="all" spc="50" baseline="0" dirty="0">
                          <a:latin typeface="Arial" panose="020B0604020202020204" pitchFamily="34" charset="0"/>
                          <a:cs typeface="Arial" panose="020B0604020202020204" pitchFamily="34" charset="0"/>
                        </a:rPr>
                        <a:t>long TERM</a:t>
                      </a:r>
                    </a:p>
                    <a:p>
                      <a:pPr algn="l"/>
                      <a:r>
                        <a:rPr lang="en-AU" sz="1000" b="0" i="1" dirty="0">
                          <a:latin typeface="Arial" panose="020B0604020202020204" pitchFamily="34" charset="0"/>
                          <a:cs typeface="Arial" panose="020B0604020202020204" pitchFamily="34" charset="0"/>
                        </a:rPr>
                        <a:t>z to </a:t>
                      </a:r>
                      <a:r>
                        <a:rPr lang="en-AU" sz="1000" b="0" i="1" dirty="0" err="1">
                          <a:latin typeface="Arial" panose="020B0604020202020204" pitchFamily="34" charset="0"/>
                          <a:cs typeface="Arial" panose="020B0604020202020204" pitchFamily="34" charset="0"/>
                        </a:rPr>
                        <a:t>zz</a:t>
                      </a:r>
                      <a:r>
                        <a:rPr lang="en-AU" sz="1000" b="0" i="1" dirty="0">
                          <a:latin typeface="Arial" panose="020B0604020202020204" pitchFamily="34" charset="0"/>
                          <a:cs typeface="Arial" panose="020B0604020202020204" pitchFamily="34" charset="0"/>
                        </a:rPr>
                        <a:t> years</a:t>
                      </a:r>
                      <a:endParaRPr lang="en-US" sz="1000" b="0" i="1" dirty="0">
                        <a:latin typeface="Arial" panose="020B0604020202020204" pitchFamily="34" charset="0"/>
                        <a:cs typeface="Arial" panose="020B0604020202020204" pitchFamily="34" charset="0"/>
                      </a:endParaRPr>
                    </a:p>
                  </a:txBody>
                  <a:tcPr marL="72000" marR="72000" marT="36000" marB="36000" anchor="ctr">
                    <a:lnL w="12700" cmpd="sng">
                      <a:noFill/>
                    </a:lnL>
                    <a:lnR w="12700" cmpd="sng">
                      <a:noFill/>
                    </a:lnR>
                    <a:lnT w="12700" cmpd="sng">
                      <a:noFill/>
                    </a:lnT>
                    <a:lnB w="28575" cap="flat" cmpd="sng" algn="ctr">
                      <a:solidFill>
                        <a:srgbClr val="E0E2DE"/>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21050"/>
                  </a:ext>
                </a:extLst>
              </a:tr>
              <a:tr h="4915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p>
                      <a:pPr algn="l"/>
                      <a:endParaRPr lang="en-US" sz="1100" dirty="0">
                        <a:latin typeface="Arial" panose="020B0604020202020204" pitchFamily="34" charset="0"/>
                        <a:cs typeface="Arial" panose="020B0604020202020204" pitchFamily="34" charset="0"/>
                      </a:endParaRPr>
                    </a:p>
                  </a:txBody>
                  <a:tcPr marL="72000" marR="72000" marT="90000" marB="72000">
                    <a:lnL w="12700" cmpd="sng">
                      <a:noFill/>
                    </a:lnL>
                    <a:lnR w="12700" cmpd="sng">
                      <a:noFill/>
                    </a:lnR>
                    <a:lnT w="28575" cap="flat" cmpd="sng" algn="ctr">
                      <a:solidFill>
                        <a:srgbClr val="E0E2DE"/>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graphicFrame>
        <p:nvGraphicFramePr>
          <p:cNvPr id="30" name="Table 20">
            <a:extLst>
              <a:ext uri="{FF2B5EF4-FFF2-40B4-BE49-F238E27FC236}">
                <a16:creationId xmlns:a16="http://schemas.microsoft.com/office/drawing/2014/main" id="{158E16B0-668F-F74F-8BB6-5C05E629C6E5}"/>
              </a:ext>
            </a:extLst>
          </p:cNvPr>
          <p:cNvGraphicFramePr>
            <a:graphicFrameLocks noGrp="1"/>
          </p:cNvGraphicFramePr>
          <p:nvPr>
            <p:extLst>
              <p:ext uri="{D42A27DB-BD31-4B8C-83A1-F6EECF244321}">
                <p14:modId xmlns:p14="http://schemas.microsoft.com/office/powerpoint/2010/main" val="721583179"/>
              </p:ext>
            </p:extLst>
          </p:nvPr>
        </p:nvGraphicFramePr>
        <p:xfrm>
          <a:off x="302345" y="3584118"/>
          <a:ext cx="1561729" cy="2875156"/>
        </p:xfrm>
        <a:graphic>
          <a:graphicData uri="http://schemas.openxmlformats.org/drawingml/2006/table">
            <a:tbl>
              <a:tblPr firstRow="1" bandRow="1">
                <a:tableStyleId>{5C22544A-7EE6-4342-B048-85BDC9FD1C3A}</a:tableStyleId>
              </a:tblPr>
              <a:tblGrid>
                <a:gridCol w="1561729">
                  <a:extLst>
                    <a:ext uri="{9D8B030D-6E8A-4147-A177-3AD203B41FA5}">
                      <a16:colId xmlns:a16="http://schemas.microsoft.com/office/drawing/2014/main" val="3947460849"/>
                    </a:ext>
                  </a:extLst>
                </a:gridCol>
              </a:tblGrid>
              <a:tr h="341298">
                <a:tc>
                  <a:txBody>
                    <a:bodyPr/>
                    <a:lstStyle/>
                    <a:p>
                      <a:r>
                        <a:rPr lang="en-US" sz="1150" b="1" i="0" dirty="0">
                          <a:solidFill>
                            <a:schemeClr val="tx1"/>
                          </a:solidFill>
                          <a:latin typeface="Arial" panose="020B0604020202020204" pitchFamily="34" charset="0"/>
                          <a:cs typeface="Arial" panose="020B0604020202020204" pitchFamily="34" charset="0"/>
                        </a:rPr>
                        <a:t>Inputs</a:t>
                      </a:r>
                    </a:p>
                  </a:txBody>
                  <a:tcPr marL="72000" marR="72000" marT="90000" marB="72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367534891"/>
                  </a:ext>
                </a:extLst>
              </a:tr>
              <a:tr h="2533858">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en-US" sz="1000" b="0" i="0" dirty="0">
                          <a:solidFill>
                            <a:schemeClr val="tx1"/>
                          </a:solidFill>
                          <a:latin typeface="Arial" panose="020B0604020202020204" pitchFamily="34" charset="0"/>
                          <a:cs typeface="Arial" panose="020B0604020202020204" pitchFamily="34" charset="0"/>
                          <a:sym typeface="Arial" panose="020B0604020202020204" pitchFamily="34" charset="0"/>
                        </a:rPr>
                        <a:t>Enter text here</a:t>
                      </a:r>
                    </a:p>
                  </a:txBody>
                  <a:tcPr marL="72000" marR="72000" marT="90000" marB="72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39986"/>
                  </a:ext>
                </a:extLst>
              </a:tr>
            </a:tbl>
          </a:graphicData>
        </a:graphic>
      </p:graphicFrame>
    </p:spTree>
    <p:extLst>
      <p:ext uri="{BB962C8B-B14F-4D97-AF65-F5344CB8AC3E}">
        <p14:creationId xmlns:p14="http://schemas.microsoft.com/office/powerpoint/2010/main" val="55050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4F9E1B-9073-5E79-6B97-3F045EE4DB15}"/>
              </a:ext>
            </a:extLst>
          </p:cNvPr>
          <p:cNvSpPr txBox="1"/>
          <p:nvPr/>
        </p:nvSpPr>
        <p:spPr>
          <a:xfrm>
            <a:off x="316088" y="501820"/>
            <a:ext cx="11266311" cy="5327228"/>
          </a:xfrm>
          <a:prstGeom prst="rect">
            <a:avLst/>
          </a:prstGeom>
          <a:noFill/>
        </p:spPr>
        <p:txBody>
          <a:bodyPr wrap="square">
            <a:spAutoFit/>
          </a:bodyPr>
          <a:lstStyle/>
          <a:p>
            <a:pPr>
              <a:lnSpc>
                <a:spcPct val="107000"/>
              </a:lnSpc>
              <a:spcAft>
                <a:spcPts val="800"/>
              </a:spcAft>
            </a:pPr>
            <a:r>
              <a:rPr lang="en-US" sz="1400" kern="100" dirty="0">
                <a:effectLst/>
                <a:latin typeface="Arial" panose="020B0604020202020204" pitchFamily="34" charset="0"/>
                <a:ea typeface="Aptos" panose="020B0004020202020204" pitchFamily="34" charset="0"/>
                <a:cs typeface="Arial" panose="020B0604020202020204" pitchFamily="34" charset="0"/>
              </a:rPr>
              <a:t> </a:t>
            </a:r>
            <a:r>
              <a:rPr lang="en-US" sz="1400" b="1" kern="100" dirty="0">
                <a:latin typeface="Arial" panose="020B0604020202020204" pitchFamily="34" charset="0"/>
                <a:ea typeface="Aptos" panose="020B0004020202020204" pitchFamily="34" charset="0"/>
                <a:cs typeface="Arial" panose="020B0604020202020204" pitchFamily="34" charset="0"/>
              </a:rPr>
              <a:t>Instructions for using this logic model template </a:t>
            </a:r>
          </a:p>
          <a:p>
            <a:pPr>
              <a:lnSpc>
                <a:spcPct val="107000"/>
              </a:lnSpc>
              <a:spcAft>
                <a:spcPts val="800"/>
              </a:spcAft>
              <a:buNone/>
            </a:pPr>
            <a:endParaRPr lang="en-US" sz="14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buNone/>
            </a:pPr>
            <a:r>
              <a:rPr lang="en-AU" sz="1200" kern="100" dirty="0">
                <a:effectLst/>
                <a:latin typeface="Arial" panose="020B0604020202020204" pitchFamily="34" charset="0"/>
                <a:ea typeface="Aptos" panose="020B0004020202020204" pitchFamily="34" charset="0"/>
                <a:cs typeface="Arial" panose="020B0604020202020204" pitchFamily="34" charset="0"/>
              </a:rPr>
              <a:t>This template can be used to develop a logic model for your food system initiative or strategy. There is also a worked example of this logic model available for download</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Developing and refining a logic model is an iterative process that can be done in collaboration with your stakeholders</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Start by defining the problem that needs to be addressed. Be as detailed and specific as possible. Some elements of the problem may be easier to influence than others. Some will be within your sphere of influence, and others outside it </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Identify the long-term changes that will address the problem. Consider potential food systems outcomes across the domains of equity, health, environment and economy</a:t>
            </a: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Work backwards to identify the medium-term outcomes needed to achieve long-term outcomes.  Several medium-term outcomes may contribute to one or more long-term outcomes. You can use lines to draw pathways between the outcomes</a:t>
            </a: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Identify short-term outcomes that contribute to the medium-term outcomes. Again, several short-term outcomes may contribute to one or more medium term outcomes</a:t>
            </a: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Think about the timeframes for short-, medium-, and long-term outcomes. The timeframes to achieve a particular outcome are interdependent, and will also be influenced by pragmatic factors such as budget, resources and policy cycles</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Identify activities across stages of the food supply chain that can achieve the outcomes. Is there evidence or previous practice to suggest that the food system activity will lead to the outcomes?</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Identify immediate outputs from those activities. The outputs relate to the activities that are delivered, rather than the change that you want to achieve </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Identify external factors outside your control that will influence the outcomes, particularly the long-term food system outcomes</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200" kern="100" dirty="0">
                <a:effectLst/>
                <a:latin typeface="Arial" panose="020B0604020202020204" pitchFamily="34" charset="0"/>
                <a:ea typeface="Aptos" panose="020B0004020202020204" pitchFamily="34" charset="0"/>
                <a:cs typeface="Arial" panose="020B0604020202020204" pitchFamily="34" charset="0"/>
              </a:rPr>
              <a:t>Move forwards and backwards through the logic model. Review and refine the logic model with your stakeholders </a:t>
            </a:r>
            <a:endParaRPr lang="en-US" sz="12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965931648"/>
      </p:ext>
    </p:extLst>
  </p:cSld>
  <p:clrMapOvr>
    <a:masterClrMapping/>
  </p:clrMapOvr>
</p:sld>
</file>

<file path=ppt/theme/theme1.xml><?xml version="1.0" encoding="utf-8"?>
<a:theme xmlns:a="http://schemas.openxmlformats.org/drawingml/2006/main" name="Office Theme">
  <a:themeElements>
    <a:clrScheme name="Foodprint">
      <a:dk1>
        <a:srgbClr val="000000"/>
      </a:dk1>
      <a:lt1>
        <a:srgbClr val="FFFFFF"/>
      </a:lt1>
      <a:dk2>
        <a:srgbClr val="0E2841"/>
      </a:dk2>
      <a:lt2>
        <a:srgbClr val="E8E8E8"/>
      </a:lt2>
      <a:accent1>
        <a:srgbClr val="9FB824"/>
      </a:accent1>
      <a:accent2>
        <a:srgbClr val="A84500"/>
      </a:accent2>
      <a:accent3>
        <a:srgbClr val="ABC1A7"/>
      </a:accent3>
      <a:accent4>
        <a:srgbClr val="73234B"/>
      </a:accent4>
      <a:accent5>
        <a:srgbClr val="2C411D"/>
      </a:accent5>
      <a:accent6>
        <a:srgbClr val="444940"/>
      </a:accent6>
      <a:hlink>
        <a:srgbClr val="467886"/>
      </a:hlink>
      <a:folHlink>
        <a:srgbClr val="EB7BB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76</TotalTime>
  <Words>689</Words>
  <Application>Microsoft Office PowerPoint</Application>
  <PresentationFormat>Widescreen</PresentationFormat>
  <Paragraphs>74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Maureen Murphy</dc:creator>
  <cp:lastModifiedBy>Maureen Murphy</cp:lastModifiedBy>
  <cp:revision>29</cp:revision>
  <dcterms:created xsi:type="dcterms:W3CDTF">2024-12-13T03:58:34Z</dcterms:created>
  <dcterms:modified xsi:type="dcterms:W3CDTF">2025-06-13T06:01:14Z</dcterms:modified>
</cp:coreProperties>
</file>